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39"/>
    <p:restoredTop sz="94674"/>
  </p:normalViewPr>
  <p:slideViewPr>
    <p:cSldViewPr snapToGrid="0" snapToObjects="1">
      <p:cViewPr varScale="1">
        <p:scale>
          <a:sx n="114" d="100"/>
          <a:sy n="114" d="100"/>
        </p:scale>
        <p:origin x="18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D91AE-BC02-0D4C-BCEC-1FC3A75F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22F401-CE25-3B48-A5D6-A9F58E723C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26EBB-4607-9741-B483-FA3976519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2A70-B631-644D-AC04-157765D3D290}" type="datetimeFigureOut">
              <a:rPr lang="en-US" smtClean="0"/>
              <a:t>8/15/18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6E7E9-E3B0-4D4B-9413-6A0917CB6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EC824-E973-5F48-A7D0-0A3F205DD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02DD-0454-684D-81A3-8829F5EBE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5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DD2CE-BD34-984A-9400-349C30354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F8C603-AD36-D64B-B605-4A75C5FB7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666AB-F839-B640-8A10-D609FB61D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2A70-B631-644D-AC04-157765D3D290}" type="datetimeFigureOut">
              <a:rPr lang="en-US" smtClean="0"/>
              <a:t>8/15/18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AA9E0-45E6-1F4C-A62F-516E6B750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EF669-C2B4-A545-AE40-EE8D14876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02DD-0454-684D-81A3-8829F5EBE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67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DB1A7C-E35E-ED45-ADF0-51DEF402E1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97F998-CD5C-D24E-BC06-DB30599859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4E4845-70AA-D94B-AA46-178CE4F61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2A70-B631-644D-AC04-157765D3D290}" type="datetimeFigureOut">
              <a:rPr lang="en-US" smtClean="0"/>
              <a:t>8/15/18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B2ABA-2D36-804F-BA6A-2EC116281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D3D01-6B45-5047-8A80-8A4B52A7E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02DD-0454-684D-81A3-8829F5EBE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72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35A9D-F020-AA43-A1D8-C65C045F6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BE45F-32ED-3447-9807-EE987B08B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88A90-390A-0943-A2EE-E2585CF37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2A70-B631-644D-AC04-157765D3D290}" type="datetimeFigureOut">
              <a:rPr lang="en-US" smtClean="0"/>
              <a:t>8/15/18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FD132-1597-3A41-807F-16736CF4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7179D-F117-894B-92A4-00689E114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02DD-0454-684D-81A3-8829F5EBE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1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48933-BBAD-F543-9D30-DBFA7EC4F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7C5B71-A2A2-9E4E-AF2F-E3BD3344F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451BF-3011-754E-8DEC-470AE32C2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2A70-B631-644D-AC04-157765D3D290}" type="datetimeFigureOut">
              <a:rPr lang="en-US" smtClean="0"/>
              <a:t>8/15/18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FF31B-EE15-9A42-9333-38AB2DCD8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DDBA3-5EE7-DA4A-9CEB-7D5BFFB14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02DD-0454-684D-81A3-8829F5EBE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0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30E3F-682B-8546-B013-333136244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71F20-53B3-1D45-B098-A034D125E5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21EBEE-CF53-224A-AF64-652EC789F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8A9B76-8BA9-724E-AAA2-70241D741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2A70-B631-644D-AC04-157765D3D290}" type="datetimeFigureOut">
              <a:rPr lang="en-US" smtClean="0"/>
              <a:t>8/15/18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66E96D-B349-2549-AAED-F4C6784B4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5D0518-773E-6340-9484-D8A32730E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02DD-0454-684D-81A3-8829F5EBE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7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8B8D9-1E15-F84B-83BA-F3AD334BB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503F8-F303-5B4D-9A24-72BD4A57C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E680E-86A1-864B-B9AC-A5B6F48B2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8D712D-4662-D74F-A590-8F66054C88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A07D5F-E670-DB48-A8B5-121D56066B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DC049B-2377-CE4A-8183-ED894E4FC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2A70-B631-644D-AC04-157765D3D290}" type="datetimeFigureOut">
              <a:rPr lang="en-US" smtClean="0"/>
              <a:t>8/15/18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CE5BAB-3DA2-5F43-9872-1851E15C1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DDDB04-EA7E-924C-8A00-BCBA5DDEA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02DD-0454-684D-81A3-8829F5EBE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1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06046-C77E-8941-8BDB-E75766CCD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CAFB7-04AD-F549-89AC-BC571CA42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2A70-B631-644D-AC04-157765D3D290}" type="datetimeFigureOut">
              <a:rPr lang="en-US" smtClean="0"/>
              <a:t>8/15/18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76D9E0-03C2-CF43-872C-946FE350D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D53DEE-C3B5-064F-86A6-748814B0C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02DD-0454-684D-81A3-8829F5EBE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5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DF9A97-DB82-B344-99EA-104AF180F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2A70-B631-644D-AC04-157765D3D290}" type="datetimeFigureOut">
              <a:rPr lang="en-US" smtClean="0"/>
              <a:t>8/15/18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3D32F1-F8CB-6142-88AE-772318487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633157-DC5C-F348-AA1F-12EC9A942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02DD-0454-684D-81A3-8829F5EBE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0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137BE-2326-594F-B815-1EB08B538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C78B4-24A1-1D4A-A986-A69FD428F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9674F6-0D35-D245-9462-1655606B81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11859-B600-8C4F-B35D-658E39974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2A70-B631-644D-AC04-157765D3D290}" type="datetimeFigureOut">
              <a:rPr lang="en-US" smtClean="0"/>
              <a:t>8/15/18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EEBFEA-66A6-D44C-A7EF-188B3F31C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DA6830-99D1-5C4A-BD93-EA535C775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02DD-0454-684D-81A3-8829F5EBE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F2948-52EA-F947-94CF-0D8DA19D9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865968-D512-8F4A-9D27-58447D6ABC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AC2A1-FCAD-DA4F-A310-5965F7E34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57814C-3ADB-6E45-8C73-CA7765853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2A70-B631-644D-AC04-157765D3D290}" type="datetimeFigureOut">
              <a:rPr lang="en-US" smtClean="0"/>
              <a:t>8/15/18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44A880-B3B8-724B-94CB-40BC49423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4D434D-A30E-AA49-A8C9-D881683EF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02DD-0454-684D-81A3-8829F5EBE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9296E8-F780-EE48-9825-AB74D84D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44707E-532A-CD4F-8057-AE230DE16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3BF05-5912-1F48-9E92-EBA4D31289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42A70-B631-644D-AC04-157765D3D290}" type="datetimeFigureOut">
              <a:rPr lang="en-US" smtClean="0"/>
              <a:t>8/15/18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2CF38-452F-B146-8D87-4472DA13C9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7922C-F4A7-1A49-AFC2-5AD75CAE2E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A02DD-0454-684D-81A3-8829F5EBE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48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B33E893-7BA3-7A4F-8419-033DF7C94ABA}"/>
              </a:ext>
            </a:extLst>
          </p:cNvPr>
          <p:cNvSpPr txBox="1"/>
          <p:nvPr/>
        </p:nvSpPr>
        <p:spPr>
          <a:xfrm>
            <a:off x="535260" y="237891"/>
            <a:ext cx="112404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1F4FFF"/>
                </a:solidFill>
              </a:rPr>
              <a:t>COHERENT is diverse collaboration, unites researches with various skills</a:t>
            </a:r>
          </a:p>
          <a:p>
            <a:pPr algn="ctr"/>
            <a:endParaRPr lang="en-US" sz="2000" b="1" dirty="0">
              <a:solidFill>
                <a:srgbClr val="1F4FFF"/>
              </a:solidFill>
            </a:endParaRPr>
          </a:p>
          <a:p>
            <a:pPr algn="ctr"/>
            <a:r>
              <a:rPr lang="en-US" sz="2000" b="1" dirty="0">
                <a:solidFill>
                  <a:srgbClr val="1F4FFF"/>
                </a:solidFill>
              </a:rPr>
              <a:t>Our goal is to  produce new results on frontier of neutrino physics</a:t>
            </a:r>
          </a:p>
          <a:p>
            <a:pPr algn="ctr"/>
            <a:endParaRPr lang="en-US" sz="2000" b="1" dirty="0">
              <a:solidFill>
                <a:srgbClr val="1F4FFF"/>
              </a:solidFill>
            </a:endParaRPr>
          </a:p>
          <a:p>
            <a:pPr algn="ctr"/>
            <a:r>
              <a:rPr lang="en-US" sz="2000" b="1" dirty="0">
                <a:solidFill>
                  <a:srgbClr val="1F4FFF"/>
                </a:solidFill>
              </a:rPr>
              <a:t>We like to use unique potential of SNS neutrinos to make important contribution into Particle, Nuclear and Astro physics </a:t>
            </a:r>
          </a:p>
          <a:p>
            <a:pPr algn="ctr"/>
            <a:endParaRPr lang="en-US" sz="2000" b="1" dirty="0">
              <a:solidFill>
                <a:srgbClr val="1F4FFF"/>
              </a:solidFill>
            </a:endParaRPr>
          </a:p>
          <a:p>
            <a:pPr algn="ctr"/>
            <a:r>
              <a:rPr lang="en-US" sz="2000" b="1" dirty="0">
                <a:solidFill>
                  <a:srgbClr val="1F4FFF"/>
                </a:solidFill>
              </a:rPr>
              <a:t>Presently Collaboration is taking physics data with </a:t>
            </a:r>
            <a:r>
              <a:rPr lang="en-US" sz="2000" b="1" dirty="0" err="1">
                <a:solidFill>
                  <a:srgbClr val="1F4FFF"/>
                </a:solidFill>
              </a:rPr>
              <a:t>CsI</a:t>
            </a:r>
            <a:r>
              <a:rPr lang="en-US" sz="2000" b="1" dirty="0">
                <a:solidFill>
                  <a:srgbClr val="1F4FFF"/>
                </a:solidFill>
              </a:rPr>
              <a:t>, </a:t>
            </a:r>
            <a:r>
              <a:rPr lang="en-US" sz="2000" b="1" dirty="0" err="1">
                <a:solidFill>
                  <a:srgbClr val="1F4FFF"/>
                </a:solidFill>
              </a:rPr>
              <a:t>LAr</a:t>
            </a:r>
            <a:r>
              <a:rPr lang="en-US" sz="2000" b="1" dirty="0">
                <a:solidFill>
                  <a:srgbClr val="1F4FFF"/>
                </a:solidFill>
              </a:rPr>
              <a:t>, </a:t>
            </a:r>
            <a:r>
              <a:rPr lang="en-US" sz="2000" b="1" dirty="0" err="1">
                <a:solidFill>
                  <a:srgbClr val="1F4FFF"/>
                </a:solidFill>
              </a:rPr>
              <a:t>NaI</a:t>
            </a:r>
            <a:r>
              <a:rPr lang="en-US" sz="2000" b="1" dirty="0">
                <a:solidFill>
                  <a:srgbClr val="1F4FFF"/>
                </a:solidFill>
              </a:rPr>
              <a:t> detectors and searching for NINs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72B9FD-297F-D140-A1E1-9F05CC740841}"/>
              </a:ext>
            </a:extLst>
          </p:cNvPr>
          <p:cNvSpPr txBox="1"/>
          <p:nvPr/>
        </p:nvSpPr>
        <p:spPr>
          <a:xfrm>
            <a:off x="1078526" y="3157873"/>
            <a:ext cx="10210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We are planning to put proposal to ask to cover construction of 1t heavy water and 1t Liquid Argon detector plus support to deploy Ge and </a:t>
            </a:r>
            <a:r>
              <a:rPr lang="en-US" sz="2400" b="1" dirty="0" err="1">
                <a:solidFill>
                  <a:srgbClr val="7030A0"/>
                </a:solidFill>
              </a:rPr>
              <a:t>NaI</a:t>
            </a:r>
            <a:r>
              <a:rPr lang="en-US" sz="2400" b="1" dirty="0">
                <a:solidFill>
                  <a:srgbClr val="7030A0"/>
                </a:solidFill>
              </a:rPr>
              <a:t> detectors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227747-E493-024B-B361-6171BFD1A5D7}"/>
              </a:ext>
            </a:extLst>
          </p:cNvPr>
          <p:cNvSpPr txBox="1"/>
          <p:nvPr/>
        </p:nvSpPr>
        <p:spPr>
          <a:xfrm>
            <a:off x="1496877" y="4026780"/>
            <a:ext cx="9472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Collaboration do not see any problems to deploy those detectors in Neutrino Alley and not asking for any new capital investments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F0357E-5BF8-3F42-812F-2082FA6B2D71}"/>
              </a:ext>
            </a:extLst>
          </p:cNvPr>
          <p:cNvSpPr txBox="1"/>
          <p:nvPr/>
        </p:nvSpPr>
        <p:spPr>
          <a:xfrm>
            <a:off x="1496877" y="4933597"/>
            <a:ext cx="9472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Individual Institution groups are working together on separate systems as a united team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46F6F2-3D2A-064F-BD55-2513966A6BA0}"/>
              </a:ext>
            </a:extLst>
          </p:cNvPr>
          <p:cNvSpPr txBox="1"/>
          <p:nvPr/>
        </p:nvSpPr>
        <p:spPr>
          <a:xfrm>
            <a:off x="1496877" y="5764594"/>
            <a:ext cx="9472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Collaboration is enjoyed great support from ORNL and benefits of QF measurement facility at TUNL</a:t>
            </a:r>
          </a:p>
        </p:txBody>
      </p:sp>
    </p:spTree>
    <p:extLst>
      <p:ext uri="{BB962C8B-B14F-4D97-AF65-F5344CB8AC3E}">
        <p14:creationId xmlns:p14="http://schemas.microsoft.com/office/powerpoint/2010/main" val="3303152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1ADB5FA-CD71-F14C-9138-179F48EE8F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05878"/>
              </p:ext>
            </p:extLst>
          </p:nvPr>
        </p:nvGraphicFramePr>
        <p:xfrm>
          <a:off x="403446" y="189872"/>
          <a:ext cx="7761248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1171">
                  <a:extLst>
                    <a:ext uri="{9D8B030D-6E8A-4147-A177-3AD203B41FA5}">
                      <a16:colId xmlns:a16="http://schemas.microsoft.com/office/drawing/2014/main" val="2920749018"/>
                    </a:ext>
                  </a:extLst>
                </a:gridCol>
                <a:gridCol w="1103971">
                  <a:extLst>
                    <a:ext uri="{9D8B030D-6E8A-4147-A177-3AD203B41FA5}">
                      <a16:colId xmlns:a16="http://schemas.microsoft.com/office/drawing/2014/main" val="1034861722"/>
                    </a:ext>
                  </a:extLst>
                </a:gridCol>
                <a:gridCol w="1070517">
                  <a:extLst>
                    <a:ext uri="{9D8B030D-6E8A-4147-A177-3AD203B41FA5}">
                      <a16:colId xmlns:a16="http://schemas.microsoft.com/office/drawing/2014/main" val="2536736491"/>
                    </a:ext>
                  </a:extLst>
                </a:gridCol>
                <a:gridCol w="903248">
                  <a:extLst>
                    <a:ext uri="{9D8B030D-6E8A-4147-A177-3AD203B41FA5}">
                      <a16:colId xmlns:a16="http://schemas.microsoft.com/office/drawing/2014/main" val="897987479"/>
                    </a:ext>
                  </a:extLst>
                </a:gridCol>
                <a:gridCol w="936702">
                  <a:extLst>
                    <a:ext uri="{9D8B030D-6E8A-4147-A177-3AD203B41FA5}">
                      <a16:colId xmlns:a16="http://schemas.microsoft.com/office/drawing/2014/main" val="2997397538"/>
                    </a:ext>
                  </a:extLst>
                </a:gridCol>
                <a:gridCol w="1048215">
                  <a:extLst>
                    <a:ext uri="{9D8B030D-6E8A-4147-A177-3AD203B41FA5}">
                      <a16:colId xmlns:a16="http://schemas.microsoft.com/office/drawing/2014/main" val="1931028200"/>
                    </a:ext>
                  </a:extLst>
                </a:gridCol>
                <a:gridCol w="1137424">
                  <a:extLst>
                    <a:ext uri="{9D8B030D-6E8A-4147-A177-3AD203B41FA5}">
                      <a16:colId xmlns:a16="http://schemas.microsoft.com/office/drawing/2014/main" val="33822914"/>
                    </a:ext>
                  </a:extLst>
                </a:gridCol>
              </a:tblGrid>
              <a:tr h="323189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CsI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D</a:t>
                      </a:r>
                      <a:r>
                        <a:rPr lang="en-US" b="1" baseline="-25000" dirty="0"/>
                        <a:t>2</a:t>
                      </a:r>
                      <a:r>
                        <a:rPr lang="en-US" b="1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LAr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NaI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747575"/>
                  </a:ext>
                </a:extLst>
              </a:tr>
              <a:tr h="323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264131"/>
                  </a:ext>
                </a:extLst>
              </a:tr>
              <a:tr h="323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DUKE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X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707194"/>
                  </a:ext>
                </a:extLst>
              </a:tr>
              <a:tr h="323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ITEP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844387"/>
                  </a:ext>
                </a:extLst>
              </a:tr>
              <a:tr h="323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IU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363158"/>
                  </a:ext>
                </a:extLst>
              </a:tr>
              <a:tr h="323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KAIST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576724"/>
                  </a:ext>
                </a:extLst>
              </a:tr>
              <a:tr h="323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LANL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502016"/>
                  </a:ext>
                </a:extLst>
              </a:tr>
              <a:tr h="323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Laurentian 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233553"/>
                  </a:ext>
                </a:extLst>
              </a:tr>
              <a:tr h="323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/>
                        <a:t>MEPhI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25246"/>
                  </a:ext>
                </a:extLst>
              </a:tr>
              <a:tr h="323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NCCU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983955"/>
                  </a:ext>
                </a:extLst>
              </a:tr>
              <a:tr h="323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NCSU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428711"/>
                  </a:ext>
                </a:extLst>
              </a:tr>
              <a:tr h="323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NMSU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586915"/>
                  </a:ext>
                </a:extLst>
              </a:tr>
              <a:tr h="323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ORNL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998177"/>
                  </a:ext>
                </a:extLst>
              </a:tr>
              <a:tr h="323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SNL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061156"/>
                  </a:ext>
                </a:extLst>
              </a:tr>
              <a:tr h="323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TUNL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934262"/>
                  </a:ext>
                </a:extLst>
              </a:tr>
              <a:tr h="323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924878"/>
                  </a:ext>
                </a:extLst>
              </a:tr>
              <a:tr h="323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UF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420669"/>
                  </a:ext>
                </a:extLst>
              </a:tr>
              <a:tr h="323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379906"/>
                  </a:ext>
                </a:extLst>
              </a:tr>
              <a:tr h="323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UW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0443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168AFB2-6AEB-AD4D-9612-86EFC133C43E}"/>
              </a:ext>
            </a:extLst>
          </p:cNvPr>
          <p:cNvSpPr txBox="1"/>
          <p:nvPr/>
        </p:nvSpPr>
        <p:spPr>
          <a:xfrm>
            <a:off x="8417166" y="1172308"/>
            <a:ext cx="36458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Matrix of individual groups participation in various detector technologies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2424B7-4CCD-9C4E-946C-C052C40221C6}"/>
              </a:ext>
            </a:extLst>
          </p:cNvPr>
          <p:cNvSpPr txBox="1"/>
          <p:nvPr/>
        </p:nvSpPr>
        <p:spPr>
          <a:xfrm>
            <a:off x="8417167" y="3692770"/>
            <a:ext cx="36458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This matrix does not reflects ancillary activities like study of backgrounds or QF measurements</a:t>
            </a:r>
          </a:p>
        </p:txBody>
      </p:sp>
    </p:spTree>
    <p:extLst>
      <p:ext uri="{BB962C8B-B14F-4D97-AF65-F5344CB8AC3E}">
        <p14:creationId xmlns:p14="http://schemas.microsoft.com/office/powerpoint/2010/main" val="1711233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222</Words>
  <Application>Microsoft Macintosh PowerPoint</Application>
  <PresentationFormat>Widescreen</PresentationFormat>
  <Paragraphs>75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Efremenko, Yuri V</dc:creator>
  <cp:lastModifiedBy>Efremenko, Yuri V</cp:lastModifiedBy>
  <cp:revision>9</cp:revision>
  <dcterms:created xsi:type="dcterms:W3CDTF">2018-08-13T23:57:05Z</dcterms:created>
  <dcterms:modified xsi:type="dcterms:W3CDTF">2018-08-15T20:21:00Z</dcterms:modified>
</cp:coreProperties>
</file>