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1" r:id="rId7"/>
    <p:sldId id="313" r:id="rId8"/>
    <p:sldId id="315" r:id="rId9"/>
    <p:sldId id="316" r:id="rId10"/>
    <p:sldId id="31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17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3D141-0776-0541-9504-7A8CF79BE45F}" type="datetimeFigureOut">
              <a:rPr lang="en-US" smtClean="0"/>
              <a:t>8/16/18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05882-ABAE-514B-AEE8-C222DB84E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39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05882-ABAE-514B-AEE8-C222DB84E5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83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B778E-F585-458A-B0CA-98003752F5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9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9BE2-9EDB-C047-B788-B9971FD5003B}" type="datetimeFigureOut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6ECF-9625-984A-B4CE-4CE01166F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1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9BE2-9EDB-C047-B788-B9971FD5003B}" type="datetimeFigureOut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6ECF-9625-984A-B4CE-4CE01166F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70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9BE2-9EDB-C047-B788-B9971FD5003B}" type="datetimeFigureOut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6ECF-9625-984A-B4CE-4CE01166F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20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0779" y="887768"/>
            <a:ext cx="8186023" cy="48738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87C78-3096-44C0-8A47-B3657A79E50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Tayloe,  COHERENT ORNL review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00780" y="418938"/>
            <a:ext cx="8186023" cy="468830"/>
          </a:xfrm>
          <a:prstGeom prst="rect">
            <a:avLst/>
          </a:prstGeom>
        </p:spPr>
        <p:txBody>
          <a:bodyPr/>
          <a:lstStyle>
            <a:lvl1pPr>
              <a:defRPr u="sng" baseline="0"/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1630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8/16/18</a:t>
            </a:r>
          </a:p>
        </p:txBody>
      </p:sp>
    </p:spTree>
    <p:extLst>
      <p:ext uri="{BB962C8B-B14F-4D97-AF65-F5344CB8AC3E}">
        <p14:creationId xmlns:p14="http://schemas.microsoft.com/office/powerpoint/2010/main" val="257065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9BE2-9EDB-C047-B788-B9971FD5003B}" type="datetimeFigureOut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6ECF-9625-984A-B4CE-4CE01166F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84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9BE2-9EDB-C047-B788-B9971FD5003B}" type="datetimeFigureOut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6ECF-9625-984A-B4CE-4CE01166F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3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9BE2-9EDB-C047-B788-B9971FD5003B}" type="datetimeFigureOut">
              <a:rPr lang="en-US" smtClean="0"/>
              <a:t>8/16/18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6ECF-9625-984A-B4CE-4CE01166F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7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9BE2-9EDB-C047-B788-B9971FD5003B}" type="datetimeFigureOut">
              <a:rPr lang="en-US" smtClean="0"/>
              <a:t>8/16/18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6ECF-9625-984A-B4CE-4CE01166F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26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9BE2-9EDB-C047-B788-B9971FD5003B}" type="datetimeFigureOut">
              <a:rPr lang="en-US" smtClean="0"/>
              <a:t>8/16/18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6ECF-9625-984A-B4CE-4CE01166F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3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9BE2-9EDB-C047-B788-B9971FD5003B}" type="datetimeFigureOut">
              <a:rPr lang="en-US" smtClean="0"/>
              <a:t>8/16/18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6ECF-9625-984A-B4CE-4CE01166F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1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9BE2-9EDB-C047-B788-B9971FD5003B}" type="datetimeFigureOut">
              <a:rPr lang="en-US" smtClean="0"/>
              <a:t>8/16/18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6ECF-9625-984A-B4CE-4CE01166F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54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9BE2-9EDB-C047-B788-B9971FD5003B}" type="datetimeFigureOut">
              <a:rPr lang="en-US" smtClean="0"/>
              <a:t>8/16/18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6ECF-9625-984A-B4CE-4CE01166F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31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89BE2-9EDB-C047-B788-B9971FD5003B}" type="datetimeFigureOut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56ECF-9625-984A-B4CE-4CE01166F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3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9398" y="208056"/>
            <a:ext cx="5389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Sterile Neutrinos in Neutrino Alley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4804" y="1917033"/>
            <a:ext cx="7962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“Please describe in broad brush how the sterile oscillation search could go and what reach might be achievable?  Just a little more detail than we had today.”</a:t>
            </a:r>
          </a:p>
        </p:txBody>
      </p:sp>
    </p:spTree>
    <p:extLst>
      <p:ext uri="{BB962C8B-B14F-4D97-AF65-F5344CB8AC3E}">
        <p14:creationId xmlns:p14="http://schemas.microsoft.com/office/powerpoint/2010/main" val="2617799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87C78-3096-44C0-8A47-B3657A79E50F}" type="slidenum">
              <a:rPr lang="en-US" smtClean="0"/>
              <a:t>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Tayloe,  COHERENT ORNL review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8/16/18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267" y="457200"/>
            <a:ext cx="3556134" cy="37172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99680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</a:rPr>
              <a:t>“Our interpretation of the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</a:rPr>
              <a:t>Pospelov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</a:rPr>
              <a:t> paper is that the pion decay branch is already excluded.”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</a:rPr>
              <a:t>This plot is a projection with M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  = 5MeV.  There is much more parameter space at higher 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</a:rPr>
              <a:t>M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 ,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eg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: </a:t>
            </a:r>
            <a:endParaRPr lang="en-US" altLang="en-US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457200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u="sng" dirty="0"/>
              <a:t>DM sensitivities with LAr  in COHERENT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410" y="2982422"/>
            <a:ext cx="3290891" cy="334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6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20" y="1882800"/>
            <a:ext cx="5247966" cy="47924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288" y="818102"/>
            <a:ext cx="7243587" cy="10646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7216" y="179381"/>
            <a:ext cx="479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Interpretation of current </a:t>
            </a:r>
            <a:r>
              <a:rPr lang="en-US" sz="2400" b="1" dirty="0" err="1"/>
              <a:t>CsI</a:t>
            </a:r>
            <a:r>
              <a:rPr lang="en-US" sz="2400" b="1" dirty="0"/>
              <a:t> results: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6300" y="2680994"/>
            <a:ext cx="2287806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don’t quite</a:t>
            </a:r>
          </a:p>
          <a:p>
            <a:r>
              <a:rPr lang="en-US" dirty="0"/>
              <a:t>understand the</a:t>
            </a:r>
          </a:p>
          <a:p>
            <a:r>
              <a:rPr lang="en-US" dirty="0"/>
              <a:t>systematics treatment</a:t>
            </a:r>
          </a:p>
          <a:p>
            <a:r>
              <a:rPr lang="en-US" dirty="0"/>
              <a:t>for this paper,</a:t>
            </a:r>
          </a:p>
          <a:p>
            <a:r>
              <a:rPr lang="en-US" dirty="0"/>
              <a:t>and it’s not clear</a:t>
            </a:r>
          </a:p>
          <a:p>
            <a:r>
              <a:rPr lang="en-US" dirty="0"/>
              <a:t>if full spectrum is</a:t>
            </a:r>
          </a:p>
          <a:p>
            <a:r>
              <a:rPr lang="en-US" dirty="0"/>
              <a:t>used for this...</a:t>
            </a:r>
          </a:p>
          <a:p>
            <a:r>
              <a:rPr lang="en-US" dirty="0"/>
              <a:t>  but clearly the</a:t>
            </a:r>
          </a:p>
          <a:p>
            <a:r>
              <a:rPr lang="en-US" dirty="0"/>
              <a:t> current constraint </a:t>
            </a:r>
          </a:p>
          <a:p>
            <a:r>
              <a:rPr lang="en-US" dirty="0"/>
              <a:t>is pretty weak</a:t>
            </a:r>
          </a:p>
        </p:txBody>
      </p:sp>
    </p:spTree>
    <p:extLst>
      <p:ext uri="{BB962C8B-B14F-4D97-AF65-F5344CB8AC3E}">
        <p14:creationId xmlns:p14="http://schemas.microsoft.com/office/powerpoint/2010/main" val="2597254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82" y="2010713"/>
            <a:ext cx="6825125" cy="2761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795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6576" y="6024029"/>
            <a:ext cx="6798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one can cancel some systematics with multiple “identical” detectors </a:t>
            </a:r>
            <a:br>
              <a:rPr lang="en-US" dirty="0"/>
            </a:br>
            <a:r>
              <a:rPr lang="en-US" dirty="0"/>
              <a:t>       (or movable detector)... but these are very large masses assumed...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974" y="4611196"/>
            <a:ext cx="3599924" cy="14909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86898" y="4771898"/>
            <a:ext cx="7192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!!!!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8882" y="4771898"/>
            <a:ext cx="1451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Assumptions: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753B42-C5CE-E043-A781-32F81A1FBFA5}"/>
              </a:ext>
            </a:extLst>
          </p:cNvPr>
          <p:cNvSpPr txBox="1"/>
          <p:nvPr/>
        </p:nvSpPr>
        <p:spPr>
          <a:xfrm rot="20847983">
            <a:off x="1790213" y="2724311"/>
            <a:ext cx="963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</a:rPr>
              <a:t>Zero systematics is assumed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7CE18A-6343-5645-8C3A-55C710812D47}"/>
              </a:ext>
            </a:extLst>
          </p:cNvPr>
          <p:cNvSpPr txBox="1"/>
          <p:nvPr/>
        </p:nvSpPr>
        <p:spPr>
          <a:xfrm>
            <a:off x="3632479" y="1679846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arXiv:1703.00054 </a:t>
            </a:r>
          </a:p>
        </p:txBody>
      </p:sp>
    </p:spTree>
    <p:extLst>
      <p:ext uri="{BB962C8B-B14F-4D97-AF65-F5344CB8AC3E}">
        <p14:creationId xmlns:p14="http://schemas.microsoft.com/office/powerpoint/2010/main" val="1717138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17" y="0"/>
            <a:ext cx="8569894" cy="19954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515" y="3284448"/>
            <a:ext cx="5676900" cy="222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896" y="1861920"/>
            <a:ext cx="7235659" cy="18212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031" y="5506948"/>
            <a:ext cx="8703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</a:rPr>
              <a:t>Assumes</a:t>
            </a:r>
            <a:r>
              <a:rPr lang="en-US" sz="1600" dirty="0"/>
              <a:t> (p</a:t>
            </a:r>
            <a:r>
              <a:rPr lang="en-US" sz="1600" b="1" dirty="0"/>
              <a:t>resently unavailable) </a:t>
            </a:r>
            <a:r>
              <a:rPr lang="en-US" sz="1600" dirty="0"/>
              <a:t>two MW stopped-pion sources at 20 m and 40 m from 1 detector</a:t>
            </a:r>
          </a:p>
          <a:p>
            <a:r>
              <a:rPr lang="en-US" sz="1600" dirty="0"/>
              <a:t>   ... similar results for 1 source and 2 </a:t>
            </a:r>
            <a:r>
              <a:rPr lang="en-US" sz="1600" b="1" i="1" dirty="0">
                <a:solidFill>
                  <a:srgbClr val="FF0000"/>
                </a:solidFill>
              </a:rPr>
              <a:t>presumably </a:t>
            </a:r>
            <a:r>
              <a:rPr lang="en-US" sz="1600" dirty="0"/>
              <a:t>“identical” </a:t>
            </a:r>
            <a:r>
              <a:rPr lang="en-US" sz="1600" b="1" dirty="0"/>
              <a:t>(unrealistic) </a:t>
            </a:r>
            <a:r>
              <a:rPr lang="en-US" sz="1600" dirty="0"/>
              <a:t>detectors</a:t>
            </a:r>
          </a:p>
          <a:p>
            <a:r>
              <a:rPr lang="en-US" sz="1600" dirty="0"/>
              <a:t>        (the ~40 m one scaled for mass and/or running time)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00C7E5-F01E-E647-BE75-F4FE611BD51D}"/>
              </a:ext>
            </a:extLst>
          </p:cNvPr>
          <p:cNvSpPr txBox="1"/>
          <p:nvPr/>
        </p:nvSpPr>
        <p:spPr>
          <a:xfrm>
            <a:off x="6041204" y="468460"/>
            <a:ext cx="2987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Phys.Rev</a:t>
            </a:r>
            <a:r>
              <a:rPr lang="en-US" b="1" dirty="0"/>
              <a:t>. D86 (2012) 013004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68818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4129"/>
            <a:ext cx="9144000" cy="47666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422" y="5232727"/>
            <a:ext cx="8773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100 kg of Ge is not realistic...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Multitone of Argon is OK, but cross calibration of two </a:t>
            </a:r>
            <a:r>
              <a:rPr lang="en-US" dirty="0" err="1">
                <a:solidFill>
                  <a:srgbClr val="7030A0"/>
                </a:solidFill>
              </a:rPr>
              <a:t>LAr</a:t>
            </a:r>
            <a:r>
              <a:rPr lang="en-US" dirty="0">
                <a:solidFill>
                  <a:srgbClr val="7030A0"/>
                </a:solidFill>
              </a:rPr>
              <a:t> detectors down to 0.1% accuracy is not realistic. </a:t>
            </a:r>
            <a:r>
              <a:rPr lang="en-US" dirty="0" err="1">
                <a:solidFill>
                  <a:srgbClr val="7030A0"/>
                </a:solidFill>
              </a:rPr>
              <a:t>Daya</a:t>
            </a:r>
            <a:r>
              <a:rPr lang="en-US" dirty="0">
                <a:solidFill>
                  <a:srgbClr val="7030A0"/>
                </a:solidFill>
              </a:rPr>
              <a:t> Bay Detectors with strictly define FV has cross calibration of 0.13%</a:t>
            </a:r>
          </a:p>
        </p:txBody>
      </p:sp>
    </p:spTree>
    <p:extLst>
      <p:ext uri="{BB962C8B-B14F-4D97-AF65-F5344CB8AC3E}">
        <p14:creationId xmlns:p14="http://schemas.microsoft.com/office/powerpoint/2010/main" val="3983298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7260" y="372003"/>
            <a:ext cx="6109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General comments on </a:t>
            </a:r>
            <a:r>
              <a:rPr lang="en-US" sz="2400" b="1" dirty="0" err="1">
                <a:solidFill>
                  <a:srgbClr val="00B050"/>
                </a:solidFill>
              </a:rPr>
              <a:t>steriles</a:t>
            </a:r>
            <a:r>
              <a:rPr lang="en-US" sz="2400" b="1" dirty="0">
                <a:solidFill>
                  <a:srgbClr val="00B050"/>
                </a:solidFill>
              </a:rPr>
              <a:t> with COHERENT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3030" y="833668"/>
            <a:ext cx="750404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7030A0"/>
                </a:solidFill>
              </a:rPr>
              <a:t>CEvNS</a:t>
            </a:r>
            <a:r>
              <a:rPr lang="en-US" sz="2000" b="1" dirty="0">
                <a:solidFill>
                  <a:srgbClr val="7030A0"/>
                </a:solidFill>
              </a:rPr>
              <a:t> is a new, attractive tool for sterile oscillations;</a:t>
            </a:r>
            <a:br>
              <a:rPr lang="en-US" sz="2000" b="1" dirty="0">
                <a:solidFill>
                  <a:srgbClr val="7030A0"/>
                </a:solidFill>
              </a:rPr>
            </a:br>
            <a:r>
              <a:rPr lang="en-US" sz="2000" b="1" dirty="0">
                <a:solidFill>
                  <a:srgbClr val="7030A0"/>
                </a:solidFill>
              </a:rPr>
              <a:t>     NC disappearance is an especially clean signature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030A0"/>
                </a:solidFill>
              </a:rPr>
              <a:t>Would require ~ton, and likely multiple, detectors, plus</a:t>
            </a:r>
            <a:br>
              <a:rPr lang="en-US" sz="2000" b="1" dirty="0">
                <a:solidFill>
                  <a:srgbClr val="7030A0"/>
                </a:solidFill>
              </a:rPr>
            </a:br>
            <a:r>
              <a:rPr lang="en-US" sz="2000" b="1" dirty="0">
                <a:solidFill>
                  <a:srgbClr val="7030A0"/>
                </a:solidFill>
              </a:rPr>
              <a:t>   careful systematics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030A0"/>
                </a:solidFill>
              </a:rPr>
              <a:t>However, right at this moment it is not our highest priority;</a:t>
            </a:r>
            <a:br>
              <a:rPr lang="en-US" sz="2000" b="1" dirty="0">
                <a:solidFill>
                  <a:srgbClr val="7030A0"/>
                </a:solidFill>
              </a:rPr>
            </a:br>
            <a:r>
              <a:rPr lang="en-US" sz="2000" b="1" dirty="0">
                <a:solidFill>
                  <a:srgbClr val="7030A0"/>
                </a:solidFill>
              </a:rPr>
              <a:t>    many experiments worldwide are going after this</a:t>
            </a:r>
          </a:p>
          <a:p>
            <a:endParaRPr lang="en-US" sz="2000" b="1" dirty="0">
              <a:solidFill>
                <a:srgbClr val="7030A0"/>
              </a:solidFill>
            </a:endParaRPr>
          </a:p>
          <a:p>
            <a:r>
              <a:rPr lang="en-US" sz="2000" b="1" dirty="0">
                <a:solidFill>
                  <a:srgbClr val="7030A0"/>
                </a:solidFill>
              </a:rPr>
              <a:t>	  COHERENT has other unique physics to explore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030A0"/>
                </a:solidFill>
              </a:rPr>
              <a:t>in the near term this would strain current Collaboration resources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030A0"/>
                </a:solidFill>
              </a:rPr>
              <a:t>The priorities could rearrange if a promising signal is seen in</a:t>
            </a:r>
            <a:br>
              <a:rPr lang="en-US" sz="2000" b="1" dirty="0">
                <a:solidFill>
                  <a:srgbClr val="7030A0"/>
                </a:solidFill>
              </a:rPr>
            </a:br>
            <a:r>
              <a:rPr lang="en-US" sz="2000" b="1" dirty="0">
                <a:solidFill>
                  <a:srgbClr val="7030A0"/>
                </a:solidFill>
              </a:rPr>
              <a:t>     another experiment</a:t>
            </a:r>
          </a:p>
        </p:txBody>
      </p:sp>
    </p:spTree>
    <p:extLst>
      <p:ext uri="{BB962C8B-B14F-4D97-AF65-F5344CB8AC3E}">
        <p14:creationId xmlns:p14="http://schemas.microsoft.com/office/powerpoint/2010/main" val="106519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87C78-3096-44C0-8A47-B3657A79E50F}" type="slidenum">
              <a:rPr lang="en-US" smtClean="0"/>
              <a:t>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Tayloe,  COHERENT ORNL review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457200"/>
            <a:ext cx="8186023" cy="468830"/>
          </a:xfrm>
        </p:spPr>
        <p:txBody>
          <a:bodyPr/>
          <a:lstStyle/>
          <a:p>
            <a:r>
              <a:rPr lang="en-US" sz="2000" dirty="0"/>
              <a:t>ORNL COHERENT review: Q2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8/16/18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" y="926030"/>
            <a:ext cx="792217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</a:rPr>
              <a:t>“Please quantify the accelerator-produced dark matter search in terms of the production rate and the statistics of detection.  Our interpretation of the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</a:rPr>
              <a:t>Pospelov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</a:rPr>
              <a:t> paper is that the pion decay branch is already excluded.”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Arial" panose="020B0604020202020204" pitchFamily="34" charset="0"/>
              </a:rPr>
              <a:t>Quick event sensitivity calculation (event counting only):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Arial" panose="020B0604020202020204" pitchFamily="34" charset="0"/>
              </a:rPr>
              <a:t>In O(1-ton) </a:t>
            </a:r>
            <a:r>
              <a:rPr lang="en-US" altLang="en-US" sz="1400" dirty="0" err="1">
                <a:latin typeface="Arial" panose="020B0604020202020204" pitchFamily="34" charset="0"/>
              </a:rPr>
              <a:t>LAr</a:t>
            </a:r>
            <a:r>
              <a:rPr lang="en-US" altLang="en-US" sz="1400" dirty="0">
                <a:latin typeface="Arial" panose="020B0604020202020204" pitchFamily="34" charset="0"/>
              </a:rPr>
              <a:t>:  4000/events/SNS year,   </a:t>
            </a:r>
            <a:br>
              <a:rPr lang="en-US" altLang="en-US" sz="1400" dirty="0">
                <a:latin typeface="Arial" panose="020B0604020202020204" pitchFamily="34" charset="0"/>
              </a:rPr>
            </a:br>
            <a:r>
              <a:rPr lang="en-US" altLang="en-US" sz="1400" dirty="0">
                <a:latin typeface="Arial" panose="020B0604020202020204" pitchFamily="34" charset="0"/>
              </a:rPr>
              <a:t>Stat error: 60 events, sys error ~200 (5%) QF </a:t>
            </a:r>
            <a:r>
              <a:rPr lang="en-US" altLang="en-US" sz="1400" dirty="0">
                <a:latin typeface="Arial" panose="020B0604020202020204" pitchFamily="34" charset="0"/>
                <a:sym typeface="Symbol" panose="05050102010706020507" pitchFamily="18" charset="2"/>
              </a:rPr>
              <a:t>  ~250 event sensitivity to DM coherent scattering</a:t>
            </a:r>
            <a:endParaRPr lang="en-US" altLang="en-US" sz="1400" dirty="0">
              <a:latin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39263" y="3586038"/>
            <a:ext cx="4876137" cy="2738562"/>
            <a:chOff x="242710" y="3389822"/>
            <a:chExt cx="4329290" cy="274565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2710" y="3389822"/>
              <a:ext cx="4329290" cy="2745654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 bwMode="auto">
            <a:xfrm>
              <a:off x="1380392" y="3692617"/>
              <a:ext cx="1" cy="2251067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Rectangle 9"/>
            <p:cNvSpPr/>
            <p:nvPr/>
          </p:nvSpPr>
          <p:spPr>
            <a:xfrm>
              <a:off x="2033752" y="4111060"/>
              <a:ext cx="208793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dirty="0" err="1">
                  <a:solidFill>
                    <a:srgbClr val="00B050"/>
                  </a:solidFill>
                </a:rPr>
                <a:t>Ar</a:t>
              </a:r>
              <a:r>
                <a:rPr lang="en-US" dirty="0">
                  <a:solidFill>
                    <a:srgbClr val="00B050"/>
                  </a:solidFill>
                </a:rPr>
                <a:t> </a:t>
              </a:r>
              <a:r>
                <a:rPr lang="en-US" dirty="0" err="1">
                  <a:solidFill>
                    <a:srgbClr val="00B050"/>
                  </a:solidFill>
                </a:rPr>
                <a:t>CEvNS</a:t>
              </a:r>
              <a:r>
                <a:rPr lang="en-US" dirty="0">
                  <a:solidFill>
                    <a:srgbClr val="00B050"/>
                  </a:solidFill>
                </a:rPr>
                <a:t> recoil</a:t>
              </a:r>
            </a:p>
            <a:p>
              <a:pPr algn="r"/>
              <a:r>
                <a:rPr lang="en-US" dirty="0">
                  <a:solidFill>
                    <a:srgbClr val="00B050"/>
                  </a:solidFill>
                </a:rPr>
                <a:t>Spectrum</a:t>
              </a:r>
            </a:p>
            <a:p>
              <a:pPr algn="r"/>
              <a:r>
                <a:rPr lang="en-US" dirty="0">
                  <a:solidFill>
                    <a:srgbClr val="00B050"/>
                  </a:solidFill>
                </a:rPr>
                <a:t>For 750kg-1yr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395" y="4012569"/>
            <a:ext cx="1787421" cy="23120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36" y="3565394"/>
            <a:ext cx="3490761" cy="4342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936" y="3154899"/>
            <a:ext cx="1622475" cy="25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76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87C78-3096-44C0-8A47-B3657A79E50F}" type="slidenum">
              <a:rPr lang="en-US" smtClean="0"/>
              <a:t>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Tayloe,  COHERENT ORNL review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8890" y="131960"/>
            <a:ext cx="8186023" cy="468830"/>
          </a:xfrm>
        </p:spPr>
        <p:txBody>
          <a:bodyPr/>
          <a:lstStyle/>
          <a:p>
            <a:r>
              <a:rPr lang="en-US" sz="2000" dirty="0" err="1"/>
              <a:t>Tonne</a:t>
            </a:r>
            <a:r>
              <a:rPr lang="en-US" sz="2000" dirty="0"/>
              <a:t>-scale </a:t>
            </a:r>
            <a:r>
              <a:rPr lang="en-US" sz="2000" dirty="0" err="1"/>
              <a:t>LAr</a:t>
            </a:r>
            <a:r>
              <a:rPr lang="en-US" sz="2000" dirty="0"/>
              <a:t> for COHERENT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8/16/18</a:t>
            </a:r>
          </a:p>
        </p:txBody>
      </p:sp>
      <p:sp>
        <p:nvSpPr>
          <p:cNvPr id="7" name="Rectangle 6"/>
          <p:cNvSpPr/>
          <p:nvPr/>
        </p:nvSpPr>
        <p:spPr>
          <a:xfrm>
            <a:off x="102037" y="1595021"/>
            <a:ext cx="75419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Overview of 1t </a:t>
            </a:r>
            <a:r>
              <a:rPr lang="en-US" sz="1600" b="1" dirty="0" err="1"/>
              <a:t>LAr</a:t>
            </a:r>
            <a:r>
              <a:rPr lang="en-US" sz="1600" b="1" dirty="0"/>
              <a:t> detector: 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Single phase </a:t>
            </a:r>
            <a:r>
              <a:rPr lang="en-US" sz="1600" dirty="0" err="1"/>
              <a:t>LAr</a:t>
            </a:r>
            <a:r>
              <a:rPr lang="en-US" sz="1600" dirty="0"/>
              <a:t> (scintillation-only) calorimeter,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Option is to use underground (low </a:t>
            </a:r>
            <a:r>
              <a:rPr lang="en-US" sz="1600" baseline="30000" dirty="0"/>
              <a:t>39</a:t>
            </a:r>
            <a:r>
              <a:rPr lang="en-US" sz="1600" dirty="0"/>
              <a:t>Ar) argon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For deployed CENNS-10 (22 kg) detector we achieved; </a:t>
            </a:r>
            <a:r>
              <a:rPr lang="en-US" sz="1600" dirty="0">
                <a:solidFill>
                  <a:srgbClr val="FF0000"/>
                </a:solidFill>
              </a:rPr>
              <a:t>5 PE/</a:t>
            </a:r>
            <a:r>
              <a:rPr lang="en-US" sz="1600" dirty="0" err="1">
                <a:solidFill>
                  <a:srgbClr val="FF0000"/>
                </a:solidFill>
              </a:rPr>
              <a:t>keV</a:t>
            </a:r>
            <a:r>
              <a:rPr lang="en-US" sz="1600" baseline="-25000" dirty="0" err="1">
                <a:solidFill>
                  <a:srgbClr val="FF0000"/>
                </a:solidFill>
              </a:rPr>
              <a:t>ee</a:t>
            </a:r>
            <a:r>
              <a:rPr lang="en-US" sz="1600" dirty="0">
                <a:solidFill>
                  <a:srgbClr val="FF0000"/>
                </a:solidFill>
              </a:rPr>
              <a:t> for E</a:t>
            </a:r>
            <a:r>
              <a:rPr lang="en-US" sz="1600" baseline="-25000" dirty="0">
                <a:solidFill>
                  <a:srgbClr val="FF0000"/>
                </a:solidFill>
              </a:rPr>
              <a:t>thresh</a:t>
            </a:r>
            <a:r>
              <a:rPr lang="en-US" sz="1600" dirty="0">
                <a:solidFill>
                  <a:srgbClr val="FF0000"/>
                </a:solidFill>
              </a:rPr>
              <a:t>~20keV</a:t>
            </a:r>
            <a:r>
              <a:rPr lang="en-US" sz="1600" baseline="-25000" dirty="0">
                <a:solidFill>
                  <a:srgbClr val="FF0000"/>
                </a:solidFill>
              </a:rPr>
              <a:t>nr </a:t>
            </a:r>
            <a:r>
              <a:rPr lang="en-US" sz="1600" b="1" dirty="0"/>
              <a:t>Expect the same for 1t detector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Light collection, default:  TPB-coated PMTs (same percentage coverage as CENNS-10), TPB-coated Teflon side reflector. </a:t>
            </a:r>
          </a:p>
          <a:p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/>
              <a:t>	</a:t>
            </a:r>
            <a:r>
              <a:rPr lang="en-US" sz="1600" b="1" dirty="0"/>
              <a:t>Options under study: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SiPMs</a:t>
            </a:r>
            <a:r>
              <a:rPr lang="en-US" sz="1600" dirty="0"/>
              <a:t> (same percentage coverage as CENNS-10),  </a:t>
            </a:r>
          </a:p>
          <a:p>
            <a:pPr lvl="1"/>
            <a:r>
              <a:rPr lang="en-US" sz="1600" dirty="0"/>
              <a:t>	VUV reflectors </a:t>
            </a:r>
          </a:p>
          <a:p>
            <a:pPr lvl="1"/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Xe</a:t>
            </a:r>
            <a:r>
              <a:rPr lang="en-US" sz="1600" dirty="0"/>
              <a:t>-doping of </a:t>
            </a:r>
            <a:r>
              <a:rPr lang="en-US" sz="1600" dirty="0" err="1"/>
              <a:t>LAr</a:t>
            </a:r>
            <a:r>
              <a:rPr lang="en-US" sz="1600" dirty="0"/>
              <a:t> for WLS, shorter excitation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Shielding scheme as CENNS-10: </a:t>
            </a:r>
            <a:r>
              <a:rPr lang="en-US" sz="1600" dirty="0" err="1"/>
              <a:t>Pb</a:t>
            </a:r>
            <a:r>
              <a:rPr lang="en-US" sz="1600" dirty="0"/>
              <a:t>,  Cu, H</a:t>
            </a:r>
            <a:r>
              <a:rPr lang="en-US" sz="1600" baseline="-25000" dirty="0"/>
              <a:t>2</a:t>
            </a:r>
            <a:r>
              <a:rPr lang="en-US" sz="1600" dirty="0"/>
              <a:t>O.  Will optimize.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344563"/>
              </p:ext>
            </p:extLst>
          </p:nvPr>
        </p:nvGraphicFramePr>
        <p:xfrm>
          <a:off x="6085844" y="4298195"/>
          <a:ext cx="3068311" cy="2370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4" imgW="5029155" imgH="3886200" progId="Acrobat.Document.11">
                  <p:embed/>
                </p:oleObj>
              </mc:Choice>
              <mc:Fallback>
                <p:oleObj name="Acrobat Document" r:id="rId4" imgW="5029155" imgH="3886200" progId="Acrobat.Document.11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85844" y="4298195"/>
                        <a:ext cx="3068311" cy="2370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80742E9-49C8-FB4C-A68C-3141439AB277}"/>
              </a:ext>
            </a:extLst>
          </p:cNvPr>
          <p:cNvSpPr txBox="1"/>
          <p:nvPr/>
        </p:nvSpPr>
        <p:spPr>
          <a:xfrm>
            <a:off x="195210" y="600790"/>
            <a:ext cx="8784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 tone </a:t>
            </a:r>
            <a:r>
              <a:rPr lang="en-US" b="1" dirty="0" err="1"/>
              <a:t>LAr</a:t>
            </a:r>
            <a:r>
              <a:rPr lang="en-US" b="1" dirty="0"/>
              <a:t> detector is important part of overall COHERENT program to look BSM and untangle nuclear form factors. Envision future  expansion for multitone detector(s)</a:t>
            </a:r>
          </a:p>
          <a:p>
            <a:pPr algn="ctr"/>
            <a:r>
              <a:rPr lang="en-US" b="1" i="1" dirty="0"/>
              <a:t>Possible constrains on DM is a bonus.</a:t>
            </a:r>
          </a:p>
        </p:txBody>
      </p:sp>
    </p:spTree>
    <p:extLst>
      <p:ext uri="{BB962C8B-B14F-4D97-AF65-F5344CB8AC3E}">
        <p14:creationId xmlns:p14="http://schemas.microsoft.com/office/powerpoint/2010/main" val="2609236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Tayloe,  COHERENT ORNL review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77D9-D757-B74F-A424-C53235E19F75}" type="slidenum">
              <a:rPr lang="en-US" smtClean="0"/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9684" y="553386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DM sensitivities with LAr  in COHERENT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107" y="1007447"/>
            <a:ext cx="548298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/>
              </a:rPr>
              <a:t>1 ton LAr, E&gt;20keVnr, 1E23POT (2/3 </a:t>
            </a:r>
            <a:r>
              <a:rPr lang="en-US" sz="1600" dirty="0" err="1">
                <a:sym typeface="Wingdings"/>
              </a:rPr>
              <a:t>yr</a:t>
            </a:r>
            <a:r>
              <a:rPr lang="en-US" sz="1600" dirty="0">
                <a:sym typeface="Wingdings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/>
              </a:rPr>
              <a:t>1-1000 event sensitivity plots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/>
              </a:rPr>
              <a:t>predicted experimental sensitivities – work in progress </a:t>
            </a:r>
          </a:p>
          <a:p>
            <a:r>
              <a:rPr lang="en-US" dirty="0">
                <a:sym typeface="Wingdings"/>
              </a:rPr>
              <a:t>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776" y="1996751"/>
            <a:ext cx="4149447" cy="42753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07" y="1948703"/>
            <a:ext cx="4257051" cy="43233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74999" y="3913052"/>
            <a:ext cx="12971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vector portal</a:t>
            </a:r>
          </a:p>
          <a:p>
            <a:r>
              <a:rPr lang="en-US" sz="1400" dirty="0">
                <a:solidFill>
                  <a:srgbClr val="00B050"/>
                </a:solidFill>
              </a:rPr>
              <a:t>“dark photon” </a:t>
            </a:r>
          </a:p>
          <a:p>
            <a:r>
              <a:rPr lang="en-US" sz="1400" dirty="0">
                <a:solidFill>
                  <a:srgbClr val="00B050"/>
                </a:solidFill>
              </a:rPr>
              <a:t>model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43608" y="4110400"/>
            <a:ext cx="12877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baryonic </a:t>
            </a:r>
            <a:r>
              <a:rPr lang="en-US" sz="1400" dirty="0">
                <a:solidFill>
                  <a:srgbClr val="00B050"/>
                </a:solidFill>
                <a:latin typeface="Symbol" panose="05050102010706020507" pitchFamily="18" charset="2"/>
              </a:rPr>
              <a:t>n </a:t>
            </a:r>
            <a:r>
              <a:rPr lang="en-US" sz="1400" dirty="0">
                <a:solidFill>
                  <a:srgbClr val="00B050"/>
                </a:solidFill>
              </a:rPr>
              <a:t>“</a:t>
            </a:r>
            <a:r>
              <a:rPr lang="en-US" sz="1400" dirty="0" err="1">
                <a:solidFill>
                  <a:srgbClr val="00B050"/>
                </a:solidFill>
              </a:rPr>
              <a:t>leptophobic</a:t>
            </a:r>
            <a:r>
              <a:rPr lang="en-US" sz="1400" dirty="0">
                <a:solidFill>
                  <a:srgbClr val="00B050"/>
                </a:solidFill>
              </a:rPr>
              <a:t>” model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67200" y="138584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dirty="0">
                <a:solidFill>
                  <a:srgbClr val="00B050"/>
                </a:solidFill>
              </a:rPr>
              <a:t> updated plots from </a:t>
            </a:r>
          </a:p>
          <a:p>
            <a:pPr algn="r"/>
            <a:r>
              <a:rPr lang="en-US" sz="1600" dirty="0">
                <a:solidFill>
                  <a:srgbClr val="00B050"/>
                </a:solidFill>
              </a:rPr>
              <a:t>Patrick DeNiverville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55" y="452278"/>
            <a:ext cx="3966445" cy="75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6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481</Words>
  <Application>Microsoft Macintosh PowerPoint</Application>
  <PresentationFormat>On-screen Show (4:3)</PresentationFormat>
  <Paragraphs>94</Paragraphs>
  <Slides>10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Symbol</vt:lpstr>
      <vt:lpstr>Wingdings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ORNL COHERENT review: Q2</vt:lpstr>
      <vt:lpstr>Tonne-scale LAr for COHERENT</vt:lpstr>
      <vt:lpstr>PowerPoint Presentation</vt:lpstr>
      <vt:lpstr>DM sensitivities with LAr  in COHERENT</vt:lpstr>
    </vt:vector>
  </TitlesOfParts>
  <Company>Duke University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Scholberg</dc:creator>
  <cp:lastModifiedBy>Efremenko, Yuri V</cp:lastModifiedBy>
  <cp:revision>16</cp:revision>
  <dcterms:created xsi:type="dcterms:W3CDTF">2018-08-16T01:51:37Z</dcterms:created>
  <dcterms:modified xsi:type="dcterms:W3CDTF">2018-08-16T12:20:00Z</dcterms:modified>
</cp:coreProperties>
</file>