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null)" ContentType="image/x-emf"/>
  <Default Extension="gif" ContentType="image/gif"/>
  <Default Extension="tiff" ContentType="image/tiff"/>
  <Default Extension="vml" ContentType="application/vnd.openxmlformats-officedocument.vmlDrawing"/>
  <Default Extension="tif" ContentType="image/t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51"/>
  </p:notesMasterIdLst>
  <p:handoutMasterIdLst>
    <p:handoutMasterId r:id="rId52"/>
  </p:handoutMasterIdLst>
  <p:sldIdLst>
    <p:sldId id="256" r:id="rId5"/>
    <p:sldId id="260" r:id="rId6"/>
    <p:sldId id="362" r:id="rId7"/>
    <p:sldId id="720" r:id="rId8"/>
    <p:sldId id="464" r:id="rId9"/>
    <p:sldId id="575" r:id="rId10"/>
    <p:sldId id="420" r:id="rId11"/>
    <p:sldId id="268" r:id="rId12"/>
    <p:sldId id="285" r:id="rId13"/>
    <p:sldId id="269" r:id="rId14"/>
    <p:sldId id="323" r:id="rId15"/>
    <p:sldId id="439" r:id="rId16"/>
    <p:sldId id="715" r:id="rId17"/>
    <p:sldId id="425" r:id="rId18"/>
    <p:sldId id="463" r:id="rId19"/>
    <p:sldId id="475" r:id="rId20"/>
    <p:sldId id="571" r:id="rId21"/>
    <p:sldId id="421" r:id="rId22"/>
    <p:sldId id="572" r:id="rId23"/>
    <p:sldId id="724" r:id="rId24"/>
    <p:sldId id="490" r:id="rId25"/>
    <p:sldId id="564" r:id="rId26"/>
    <p:sldId id="723" r:id="rId27"/>
    <p:sldId id="460" r:id="rId28"/>
    <p:sldId id="509" r:id="rId29"/>
    <p:sldId id="442" r:id="rId30"/>
    <p:sldId id="527" r:id="rId31"/>
    <p:sldId id="511" r:id="rId32"/>
    <p:sldId id="717" r:id="rId33"/>
    <p:sldId id="471" r:id="rId34"/>
    <p:sldId id="579" r:id="rId35"/>
    <p:sldId id="718" r:id="rId36"/>
    <p:sldId id="291" r:id="rId37"/>
    <p:sldId id="275" r:id="rId38"/>
    <p:sldId id="604" r:id="rId39"/>
    <p:sldId id="681" r:id="rId40"/>
    <p:sldId id="725" r:id="rId41"/>
    <p:sldId id="622" r:id="rId42"/>
    <p:sldId id="683" r:id="rId43"/>
    <p:sldId id="685" r:id="rId44"/>
    <p:sldId id="452" r:id="rId45"/>
    <p:sldId id="446" r:id="rId46"/>
    <p:sldId id="512" r:id="rId47"/>
    <p:sldId id="709" r:id="rId48"/>
    <p:sldId id="707" r:id="rId49"/>
    <p:sldId id="710" r:id="rId50"/>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9DFF"/>
    <a:srgbClr val="D25350"/>
    <a:srgbClr val="9A9B9D"/>
    <a:srgbClr val="AEB0AF"/>
    <a:srgbClr val="CEC7C1"/>
    <a:srgbClr val="8C8D90"/>
    <a:srgbClr val="808184"/>
    <a:srgbClr val="75767A"/>
    <a:srgbClr val="4E4F54"/>
    <a:srgbClr val="8488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0000" autoAdjust="0"/>
    <p:restoredTop sz="95161" autoAdjust="0"/>
  </p:normalViewPr>
  <p:slideViewPr>
    <p:cSldViewPr snapToGrid="0" showGuides="1">
      <p:cViewPr varScale="1">
        <p:scale>
          <a:sx n="70" d="100"/>
          <a:sy n="70" d="100"/>
        </p:scale>
        <p:origin x="192" y="115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p:scale>
          <a:sx n="50" d="100"/>
          <a:sy n="50" d="100"/>
        </p:scale>
        <p:origin x="3448" y="15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9/4/18</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9/4/18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677D5-7B56-4269-8E9A-52809B5AC41E}" type="slidenum">
              <a:rPr lang="en-US" smtClean="0"/>
              <a:t>7</a:t>
            </a:fld>
            <a:endParaRPr lang="en-US"/>
          </a:p>
        </p:txBody>
      </p:sp>
    </p:spTree>
    <p:extLst>
      <p:ext uri="{BB962C8B-B14F-4D97-AF65-F5344CB8AC3E}">
        <p14:creationId xmlns:p14="http://schemas.microsoft.com/office/powerpoint/2010/main" val="132261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12</a:t>
            </a:fld>
            <a:endParaRPr lang="en-US" dirty="0"/>
          </a:p>
        </p:txBody>
      </p:sp>
    </p:spTree>
    <p:extLst>
      <p:ext uri="{BB962C8B-B14F-4D97-AF65-F5344CB8AC3E}">
        <p14:creationId xmlns:p14="http://schemas.microsoft.com/office/powerpoint/2010/main" val="91147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82688" y="698500"/>
            <a:ext cx="4645025" cy="3484563"/>
          </a:xfrm>
          <a:ln/>
        </p:spPr>
      </p:sp>
      <p:sp>
        <p:nvSpPr>
          <p:cNvPr id="38915" name="Rectangle 3"/>
          <p:cNvSpPr>
            <a:spLocks noGrp="1" noChangeArrowheads="1"/>
          </p:cNvSpPr>
          <p:nvPr>
            <p:ph type="body" idx="1"/>
          </p:nvPr>
        </p:nvSpPr>
        <p:spPr>
          <a:xfrm>
            <a:off x="701675" y="4416510"/>
            <a:ext cx="5607050" cy="418162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a:endParaRPr>
          </a:p>
        </p:txBody>
      </p:sp>
    </p:spTree>
    <p:extLst>
      <p:ext uri="{BB962C8B-B14F-4D97-AF65-F5344CB8AC3E}">
        <p14:creationId xmlns:p14="http://schemas.microsoft.com/office/powerpoint/2010/main" val="294435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1AF93E9C-1388-2443-92B6-2B32C5778A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u="sng">
                <a:solidFill>
                  <a:schemeClr val="tx1"/>
                </a:solidFill>
                <a:latin typeface="Times" pitchFamily="2" charset="0"/>
                <a:ea typeface="ＭＳ Ｐゴシック" panose="020B0600070205080204" pitchFamily="34" charset="-128"/>
              </a:defRPr>
            </a:lvl1pPr>
            <a:lvl2pPr marL="742950" indent="-285750">
              <a:defRPr sz="2400" b="1" u="sng">
                <a:solidFill>
                  <a:schemeClr val="tx1"/>
                </a:solidFill>
                <a:latin typeface="Times" pitchFamily="2" charset="0"/>
                <a:ea typeface="ＭＳ Ｐゴシック" panose="020B0600070205080204" pitchFamily="34" charset="-128"/>
              </a:defRPr>
            </a:lvl2pPr>
            <a:lvl3pPr marL="1143000" indent="-228600">
              <a:defRPr sz="2400" b="1" u="sng">
                <a:solidFill>
                  <a:schemeClr val="tx1"/>
                </a:solidFill>
                <a:latin typeface="Times" pitchFamily="2" charset="0"/>
                <a:ea typeface="ＭＳ Ｐゴシック" panose="020B0600070205080204" pitchFamily="34" charset="-128"/>
              </a:defRPr>
            </a:lvl3pPr>
            <a:lvl4pPr marL="1600200" indent="-228600">
              <a:defRPr sz="2400" b="1" u="sng">
                <a:solidFill>
                  <a:schemeClr val="tx1"/>
                </a:solidFill>
                <a:latin typeface="Times" pitchFamily="2" charset="0"/>
                <a:ea typeface="ＭＳ Ｐゴシック" panose="020B0600070205080204" pitchFamily="34" charset="-128"/>
              </a:defRPr>
            </a:lvl4pPr>
            <a:lvl5pPr marL="2057400" indent="-228600">
              <a:defRPr sz="2400" b="1" u="sng">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u="sng">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u="sng">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u="sng">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u="sng">
                <a:solidFill>
                  <a:schemeClr val="tx1"/>
                </a:solidFill>
                <a:latin typeface="Times" pitchFamily="2" charset="0"/>
                <a:ea typeface="ＭＳ Ｐゴシック" panose="020B0600070205080204" pitchFamily="34" charset="-128"/>
              </a:defRPr>
            </a:lvl9pPr>
          </a:lstStyle>
          <a:p>
            <a:fld id="{EFBF5767-C311-1249-BE66-6786A4E2D25A}" type="slidenum">
              <a:rPr lang="en-US" altLang="en-US" sz="1200" b="0" u="none" smtClean="0"/>
              <a:pPr/>
              <a:t>45</a:t>
            </a:fld>
            <a:endParaRPr lang="en-US" altLang="en-US" sz="1200" b="0" u="none"/>
          </a:p>
        </p:txBody>
      </p:sp>
      <p:sp>
        <p:nvSpPr>
          <p:cNvPr id="15362" name="Rectangle 2">
            <a:extLst>
              <a:ext uri="{FF2B5EF4-FFF2-40B4-BE49-F238E27FC236}">
                <a16:creationId xmlns:a16="http://schemas.microsoft.com/office/drawing/2014/main" id="{AC98275F-32E7-194B-8C9C-7561C39B326D}"/>
              </a:ext>
            </a:extLst>
          </p:cNvPr>
          <p:cNvSpPr>
            <a:spLocks noGrp="1" noRot="1" noChangeAspect="1" noChangeArrowheads="1" noTextEdit="1"/>
          </p:cNvSpPr>
          <p:nvPr>
            <p:ph type="sldImg"/>
          </p:nvPr>
        </p:nvSpPr>
        <p:spPr>
          <a:solidFill>
            <a:srgbClr val="FFFFFF"/>
          </a:solidFill>
          <a:ln/>
        </p:spPr>
      </p:sp>
      <p:sp>
        <p:nvSpPr>
          <p:cNvPr id="15363" name="Rectangle 3">
            <a:extLst>
              <a:ext uri="{FF2B5EF4-FFF2-40B4-BE49-F238E27FC236}">
                <a16:creationId xmlns:a16="http://schemas.microsoft.com/office/drawing/2014/main" id="{15E4531C-B9A0-8A4C-ACEF-A5AB90259AB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470777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9" name="Shape 39"/>
          <p:cNvSpPr>
            <a:spLocks noGrp="1"/>
          </p:cNvSpPr>
          <p:nvPr>
            <p:ph type="title"/>
          </p:nvPr>
        </p:nvSpPr>
        <p:spPr>
          <a:xfrm>
            <a:off x="270547" y="177801"/>
            <a:ext cx="11515055" cy="535531"/>
          </a:xfrm>
          <a:prstGeom prst="rect">
            <a:avLst/>
          </a:prstGeom>
        </p:spPr>
        <p:txBody>
          <a:bodyPr/>
          <a:lstStyle/>
          <a:p>
            <a:r>
              <a:t>Title Text</a:t>
            </a:r>
          </a:p>
        </p:txBody>
      </p:sp>
      <p:sp>
        <p:nvSpPr>
          <p:cNvPr id="40" name="Shape 40"/>
          <p:cNvSpPr>
            <a:spLocks noGrp="1"/>
          </p:cNvSpPr>
          <p:nvPr>
            <p:ph type="body" sz="half" idx="1"/>
          </p:nvPr>
        </p:nvSpPr>
        <p:spPr>
          <a:xfrm>
            <a:off x="266096" y="1363056"/>
            <a:ext cx="5597679" cy="5494944"/>
          </a:xfrm>
          <a:prstGeom prst="rect">
            <a:avLst/>
          </a:prstGeom>
        </p:spPr>
        <p:txBody>
          <a:bodyPr/>
          <a:lstStyle>
            <a:lvl5pPr>
              <a:buChar cha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129390" y="6507782"/>
            <a:ext cx="359393" cy="247501"/>
          </a:xfrm>
          <a:prstGeom prst="rect">
            <a:avLst/>
          </a:prstGeom>
        </p:spPr>
        <p:txBody>
          <a:bodyPr lIns="68589" tIns="34295" rIns="68589" bIns="34295" anchor="ctr"/>
          <a:lstStyle>
            <a:lvl1pPr>
              <a:defRPr>
                <a:solidFill>
                  <a:srgbClr val="535353"/>
                </a:solidFill>
              </a:defRPr>
            </a:lvl1pPr>
          </a:lstStyle>
          <a:p>
            <a:fld id="{86CB4B4D-7CA3-9044-876B-883B54F8677D}" type="slidenum">
              <a:t>‹#›</a:t>
            </a:fld>
            <a:endParaRPr/>
          </a:p>
        </p:txBody>
      </p:sp>
    </p:spTree>
    <p:extLst>
      <p:ext uri="{BB962C8B-B14F-4D97-AF65-F5344CB8AC3E}">
        <p14:creationId xmlns:p14="http://schemas.microsoft.com/office/powerpoint/2010/main" val="358526184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9" y="320041"/>
            <a:ext cx="11425236" cy="535531"/>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47563" y="1637229"/>
            <a:ext cx="11372771" cy="404777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886" indent="-222274">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447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87713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withfoot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809117" y="6356828"/>
            <a:ext cx="3859200" cy="364359"/>
          </a:xfrm>
        </p:spPr>
        <p:txBody>
          <a:bodyPr/>
          <a:lstStyle>
            <a:lvl1pPr algn="l">
              <a:defRPr/>
            </a:lvl1pPr>
          </a:lstStyle>
          <a:p>
            <a:r>
              <a:rPr lang="en-US"/>
              <a:t>Scholberg</a:t>
            </a:r>
          </a:p>
        </p:txBody>
      </p:sp>
      <p:sp>
        <p:nvSpPr>
          <p:cNvPr id="4" name="Slide Number Placeholder 3"/>
          <p:cNvSpPr>
            <a:spLocks noGrp="1"/>
          </p:cNvSpPr>
          <p:nvPr>
            <p:ph type="sldNum" sz="quarter" idx="12"/>
          </p:nvPr>
        </p:nvSpPr>
        <p:spPr/>
        <p:txBody>
          <a:bodyPr/>
          <a:lstStyle/>
          <a:p>
            <a:fld id="{AB6F77D9-D757-B74F-A424-C53235E19F75}" type="slidenum">
              <a:rPr lang="en-US" smtClean="0"/>
              <a:t>‹#›</a:t>
            </a:fld>
            <a:endParaRPr lang="en-US"/>
          </a:p>
        </p:txBody>
      </p:sp>
    </p:spTree>
    <p:extLst>
      <p:ext uri="{BB962C8B-B14F-4D97-AF65-F5344CB8AC3E}">
        <p14:creationId xmlns:p14="http://schemas.microsoft.com/office/powerpoint/2010/main" val="3567129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244906"/>
            <a:ext cx="11430000" cy="5122843"/>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15831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1994053"/>
            <a:ext cx="5507832" cy="36546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169327"/>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005069"/>
            <a:ext cx="5504688" cy="3643627"/>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3" y="320041"/>
            <a:ext cx="11504904" cy="535531"/>
          </a:xfrm>
        </p:spPr>
        <p:txBody>
          <a:bodyPr/>
          <a:lstStyle/>
          <a:p>
            <a:r>
              <a:rPr lang="en-US"/>
              <a:t>Click to edit Master title style</a:t>
            </a:r>
            <a:endParaRPr lang="en-US" dirty="0"/>
          </a:p>
        </p:txBody>
      </p:sp>
    </p:spTree>
    <p:extLst>
      <p:ext uri="{BB962C8B-B14F-4D97-AF65-F5344CB8AC3E}">
        <p14:creationId xmlns:p14="http://schemas.microsoft.com/office/powerpoint/2010/main" val="384007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5"/>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750" r:id="rId6"/>
    <p:sldLayoutId id="2147483756" r:id="rId7"/>
    <p:sldLayoutId id="2147483678" r:id="rId8"/>
    <p:sldLayoutId id="2147483757" r:id="rId9"/>
    <p:sldLayoutId id="2147483758" r:id="rId10"/>
    <p:sldLayoutId id="2147483759" r:id="rId11"/>
    <p:sldLayoutId id="2147483761" r:id="rId12"/>
    <p:sldLayoutId id="2147483762" r:id="rId1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jp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tiff"/></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f"/><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g"/><Relationship Id="rId18" Type="http://schemas.openxmlformats.org/officeDocument/2006/relationships/image" Target="../media/image72.jpg"/><Relationship Id="rId3" Type="http://schemas.openxmlformats.org/officeDocument/2006/relationships/image" Target="../media/image57.png"/><Relationship Id="rId21" Type="http://schemas.openxmlformats.org/officeDocument/2006/relationships/image" Target="../media/image75.jpg"/><Relationship Id="rId7" Type="http://schemas.openxmlformats.org/officeDocument/2006/relationships/image" Target="../media/image61.png"/><Relationship Id="rId12" Type="http://schemas.openxmlformats.org/officeDocument/2006/relationships/image" Target="../media/image66.jpg"/><Relationship Id="rId17" Type="http://schemas.openxmlformats.org/officeDocument/2006/relationships/image" Target="../media/image71.jpg"/><Relationship Id="rId2" Type="http://schemas.openxmlformats.org/officeDocument/2006/relationships/image" Target="../media/image56.jpg"/><Relationship Id="rId16" Type="http://schemas.openxmlformats.org/officeDocument/2006/relationships/image" Target="../media/image70.jpg"/><Relationship Id="rId20" Type="http://schemas.openxmlformats.org/officeDocument/2006/relationships/image" Target="../media/image74.jpg"/><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65.jpg"/><Relationship Id="rId24" Type="http://schemas.openxmlformats.org/officeDocument/2006/relationships/image" Target="../media/image77.jpg"/><Relationship Id="rId5" Type="http://schemas.openxmlformats.org/officeDocument/2006/relationships/image" Target="../media/image59.png"/><Relationship Id="rId15" Type="http://schemas.openxmlformats.org/officeDocument/2006/relationships/image" Target="../media/image69.jpg"/><Relationship Id="rId23" Type="http://schemas.openxmlformats.org/officeDocument/2006/relationships/image" Target="../media/image76.jpg"/><Relationship Id="rId10" Type="http://schemas.openxmlformats.org/officeDocument/2006/relationships/image" Target="../media/image64.jpg"/><Relationship Id="rId19" Type="http://schemas.openxmlformats.org/officeDocument/2006/relationships/image" Target="../media/image73.jpg"/><Relationship Id="rId4" Type="http://schemas.openxmlformats.org/officeDocument/2006/relationships/image" Target="../media/image58.png"/><Relationship Id="rId9" Type="http://schemas.openxmlformats.org/officeDocument/2006/relationships/image" Target="../media/image63.jpg"/><Relationship Id="rId14" Type="http://schemas.openxmlformats.org/officeDocument/2006/relationships/image" Target="../media/image68.jpg"/><Relationship Id="rId22"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tiff"/><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tiff"/><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1.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jpe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tiff"/></Relationships>
</file>

<file path=ppt/slides/_rels/slide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0.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G"/><Relationship Id="rId1" Type="http://schemas.openxmlformats.org/officeDocument/2006/relationships/slideLayout" Target="../slideLayouts/slideLayout12.xml"/><Relationship Id="rId5" Type="http://schemas.openxmlformats.org/officeDocument/2006/relationships/image" Target="../media/image114.jpg"/><Relationship Id="rId4" Type="http://schemas.openxmlformats.org/officeDocument/2006/relationships/image" Target="../media/image1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11.xml"/><Relationship Id="rId4" Type="http://schemas.openxmlformats.org/officeDocument/2006/relationships/image" Target="../media/image1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9.xml"/><Relationship Id="rId5" Type="http://schemas.openxmlformats.org/officeDocument/2006/relationships/image" Target="../media/image123.png"/><Relationship Id="rId4"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g"/><Relationship Id="rId1" Type="http://schemas.openxmlformats.org/officeDocument/2006/relationships/slideLayout" Target="../slideLayouts/slideLayout9.xml"/><Relationship Id="rId5" Type="http://schemas.openxmlformats.org/officeDocument/2006/relationships/image" Target="../media/image127.JPG"/><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2" Type="http://schemas.openxmlformats.org/officeDocument/2006/relationships/image" Target="../media/image128.(nul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29.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png"/><Relationship Id="rId1" Type="http://schemas.openxmlformats.org/officeDocument/2006/relationships/slideLayout" Target="../slideLayouts/slideLayout9.xml"/><Relationship Id="rId5" Type="http://schemas.openxmlformats.org/officeDocument/2006/relationships/image" Target="../media/image134.png"/><Relationship Id="rId4" Type="http://schemas.openxmlformats.org/officeDocument/2006/relationships/image" Target="../media/image13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emf"/><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39.tiff"/><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tif"/><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gif"/></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0.xml"/><Relationship Id="rId4" Type="http://schemas.openxmlformats.org/officeDocument/2006/relationships/image" Target="../media/image147.tif"/></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8.png"/><Relationship Id="rId7" Type="http://schemas.openxmlformats.org/officeDocument/2006/relationships/image" Target="../media/image129.emf"/><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34.png"/><Relationship Id="rId4" Type="http://schemas.openxmlformats.org/officeDocument/2006/relationships/image" Target="../media/image149.png"/><Relationship Id="rId9"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153.jpeg"/><Relationship Id="rId4" Type="http://schemas.openxmlformats.org/officeDocument/2006/relationships/image" Target="../media/image152.jpeg"/></Relationships>
</file>

<file path=ppt/slides/_rels/slide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4.png"/><Relationship Id="rId7" Type="http://schemas.openxmlformats.org/officeDocument/2006/relationships/image" Target="../media/image156.pn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55.jpg"/><Relationship Id="rId5" Type="http://schemas.openxmlformats.org/officeDocument/2006/relationships/image" Target="../media/image129.emf"/><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34.png"/><Relationship Id="rId2" Type="http://schemas.openxmlformats.org/officeDocument/2006/relationships/image" Target="../media/image160.png"/><Relationship Id="rId1" Type="http://schemas.openxmlformats.org/officeDocument/2006/relationships/slideLayout" Target="../slideLayouts/slideLayout9.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923330"/>
          </a:xfrm>
        </p:spPr>
        <p:txBody>
          <a:bodyPr/>
          <a:lstStyle/>
          <a:p>
            <a:r>
              <a:rPr lang="en-US" dirty="0"/>
              <a:t>Neutrinos: </a:t>
            </a:r>
            <a:r>
              <a:rPr lang="en-US" sz="2800" dirty="0"/>
              <a:t>ORNL </a:t>
            </a:r>
            <a:br>
              <a:rPr lang="en-US" sz="2800" dirty="0"/>
            </a:br>
            <a:r>
              <a:rPr lang="en-US" sz="2800" dirty="0"/>
              <a:t>PROSPECT, COHERENT AND NEW INITIATIVES</a:t>
            </a:r>
            <a:endParaRPr lang="en-US" dirty="0"/>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47481" y="2841674"/>
            <a:ext cx="5440514" cy="2413371"/>
          </a:xfrm>
        </p:spPr>
        <p:txBody>
          <a:bodyPr/>
          <a:lstStyle/>
          <a:p>
            <a:r>
              <a:rPr lang="en-US" dirty="0"/>
              <a:t>DOE High Energy Physics Review</a:t>
            </a:r>
          </a:p>
          <a:p>
            <a:r>
              <a:rPr lang="en-US" sz="1800" dirty="0"/>
              <a:t>September 6, 2018</a:t>
            </a:r>
          </a:p>
          <a:p>
            <a:pPr>
              <a:spcBef>
                <a:spcPts val="2600"/>
              </a:spcBef>
            </a:pPr>
            <a:r>
              <a:rPr lang="en-US" sz="1800" dirty="0">
                <a:solidFill>
                  <a:schemeClr val="bg1">
                    <a:lumMod val="75000"/>
                  </a:schemeClr>
                </a:solidFill>
              </a:rPr>
              <a:t>A. Galindo-Uribarri</a:t>
            </a:r>
          </a:p>
          <a:p>
            <a:pPr>
              <a:spcBef>
                <a:spcPts val="600"/>
              </a:spcBef>
            </a:pPr>
            <a:r>
              <a:rPr lang="en-US" sz="1800" dirty="0">
                <a:solidFill>
                  <a:schemeClr val="bg1">
                    <a:lumMod val="75000"/>
                  </a:schemeClr>
                </a:solidFill>
              </a:rPr>
              <a:t>J. Newby, Y. </a:t>
            </a:r>
            <a:r>
              <a:rPr lang="en-US" sz="1800" dirty="0" err="1">
                <a:solidFill>
                  <a:schemeClr val="bg1">
                    <a:lumMod val="75000"/>
                  </a:schemeClr>
                </a:solidFill>
              </a:rPr>
              <a:t>Efremenko</a:t>
            </a:r>
            <a:endParaRPr lang="en-US" sz="1800" dirty="0">
              <a:solidFill>
                <a:schemeClr val="bg1">
                  <a:lumMod val="75000"/>
                </a:schemeClr>
              </a:solidFill>
            </a:endParaRPr>
          </a:p>
          <a:p>
            <a:pPr>
              <a:spcBef>
                <a:spcPts val="600"/>
              </a:spcBef>
            </a:pPr>
            <a:endParaRPr lang="en-US" sz="1800" dirty="0">
              <a:solidFill>
                <a:schemeClr val="bg1">
                  <a:lumMod val="75000"/>
                </a:schemeClr>
              </a:solidFill>
            </a:endParaRPr>
          </a:p>
        </p:txBody>
      </p:sp>
    </p:spTree>
    <p:extLst>
      <p:ext uri="{BB962C8B-B14F-4D97-AF65-F5344CB8AC3E}">
        <p14:creationId xmlns:p14="http://schemas.microsoft.com/office/powerpoint/2010/main" val="2588160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AE38-0D1F-AA4F-B9DB-3D14F4A979C7}"/>
              </a:ext>
            </a:extLst>
          </p:cNvPr>
          <p:cNvSpPr>
            <a:spLocks noGrp="1"/>
          </p:cNvSpPr>
          <p:nvPr>
            <p:ph type="title"/>
          </p:nvPr>
        </p:nvSpPr>
        <p:spPr/>
        <p:txBody>
          <a:bodyPr/>
          <a:lstStyle/>
          <a:p>
            <a:r>
              <a:rPr lang="en-US" dirty="0"/>
              <a:t>People</a:t>
            </a:r>
          </a:p>
        </p:txBody>
      </p:sp>
      <p:sp>
        <p:nvSpPr>
          <p:cNvPr id="4" name="Content Placeholder 2">
            <a:extLst>
              <a:ext uri="{FF2B5EF4-FFF2-40B4-BE49-F238E27FC236}">
                <a16:creationId xmlns:a16="http://schemas.microsoft.com/office/drawing/2014/main" id="{71110CCD-6CA8-A74F-BE66-D7710F729D1C}"/>
              </a:ext>
            </a:extLst>
          </p:cNvPr>
          <p:cNvSpPr txBox="1">
            <a:spLocks/>
          </p:cNvSpPr>
          <p:nvPr/>
        </p:nvSpPr>
        <p:spPr>
          <a:xfrm>
            <a:off x="432332" y="763180"/>
            <a:ext cx="7279715" cy="6094819"/>
          </a:xfrm>
          <a:prstGeom prst="rect">
            <a:avLst/>
          </a:prstGeom>
          <a:solidFill>
            <a:schemeClr val="bg1"/>
          </a:solidFill>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Research Staff</a:t>
            </a:r>
          </a:p>
          <a:p>
            <a:pPr lvl="1"/>
            <a:r>
              <a:rPr lang="en-US" sz="1800" dirty="0"/>
              <a:t>D. Radford  (Acting Division Director)</a:t>
            </a:r>
            <a:endParaRPr lang="en-US" sz="1800" cap="small" dirty="0"/>
          </a:p>
          <a:p>
            <a:pPr lvl="1"/>
            <a:r>
              <a:rPr lang="en-US" sz="1800" dirty="0"/>
              <a:t>A. Galindo-Uribarri  (Acting Group Leader)</a:t>
            </a:r>
          </a:p>
          <a:p>
            <a:pPr lvl="1"/>
            <a:r>
              <a:rPr lang="en-US" sz="1800" dirty="0"/>
              <a:t>P. Mueller</a:t>
            </a:r>
          </a:p>
          <a:p>
            <a:pPr lvl="1"/>
            <a:r>
              <a:rPr lang="en-US" sz="1800" dirty="0"/>
              <a:t>R. Varner</a:t>
            </a:r>
          </a:p>
          <a:p>
            <a:pPr lvl="1"/>
            <a:r>
              <a:rPr lang="en-US" sz="1800" dirty="0"/>
              <a:t>M. Febbraro (FY2018 hire; LDRD)</a:t>
            </a:r>
          </a:p>
          <a:p>
            <a:pPr lvl="1"/>
            <a:r>
              <a:rPr lang="en-US" sz="1800" dirty="0"/>
              <a:t>J. Newby (Nuclear Sci. &amp; Eng.)</a:t>
            </a:r>
          </a:p>
          <a:p>
            <a:pPr lvl="1"/>
            <a:r>
              <a:rPr lang="en-US" sz="1800" dirty="0"/>
              <a:t>R. </a:t>
            </a:r>
            <a:r>
              <a:rPr lang="en-US" sz="1800" dirty="0" err="1"/>
              <a:t>Pooser</a:t>
            </a:r>
            <a:r>
              <a:rPr lang="en-US" sz="1800" dirty="0"/>
              <a:t> (Computational Sciences)</a:t>
            </a:r>
          </a:p>
          <a:p>
            <a:pPr lvl="1"/>
            <a:r>
              <a:rPr lang="en-US" sz="1800" dirty="0"/>
              <a:t>T. Humble (Director Quantum Computing Institute)</a:t>
            </a:r>
          </a:p>
          <a:p>
            <a:pPr lvl="1"/>
            <a:r>
              <a:rPr lang="en-US" sz="1800" dirty="0"/>
              <a:t>J. Wells (Director Science NCCS)</a:t>
            </a:r>
          </a:p>
          <a:p>
            <a:pPr marL="0" lvl="1" indent="0">
              <a:spcBef>
                <a:spcPts val="1400"/>
              </a:spcBef>
              <a:buNone/>
            </a:pPr>
            <a:r>
              <a:rPr lang="en-US" sz="1800" dirty="0"/>
              <a:t>Joint Faculty</a:t>
            </a:r>
          </a:p>
          <a:p>
            <a:pPr lvl="1"/>
            <a:r>
              <a:rPr lang="en-US" sz="1800" dirty="0">
                <a:solidFill>
                  <a:prstClr val="black"/>
                </a:solidFill>
                <a:latin typeface="Century Gothic" panose="020F0302020204030204"/>
              </a:rPr>
              <a:t>Yu. </a:t>
            </a:r>
            <a:r>
              <a:rPr lang="en-US" sz="1800" dirty="0" err="1">
                <a:solidFill>
                  <a:prstClr val="black"/>
                </a:solidFill>
                <a:latin typeface="Century Gothic" panose="020F0302020204030204"/>
              </a:rPr>
              <a:t>Efremenko</a:t>
            </a:r>
            <a:r>
              <a:rPr lang="en-US" sz="1800" dirty="0">
                <a:solidFill>
                  <a:prstClr val="black"/>
                </a:solidFill>
                <a:latin typeface="Century Gothic" panose="020F0302020204030204"/>
              </a:rPr>
              <a:t> (UTK)</a:t>
            </a:r>
          </a:p>
          <a:p>
            <a:pPr lvl="1"/>
            <a:r>
              <a:rPr lang="en-US" sz="1800" dirty="0">
                <a:solidFill>
                  <a:prstClr val="black"/>
                </a:solidFill>
                <a:latin typeface="Century Gothic" panose="020F0302020204030204"/>
              </a:rPr>
              <a:t>M. Green (NCSU / TUNL)  (Wigner Fellow 2013 - 2015)</a:t>
            </a:r>
          </a:p>
          <a:p>
            <a:pPr marL="0" lvl="1" indent="0">
              <a:spcBef>
                <a:spcPts val="1400"/>
              </a:spcBef>
              <a:buNone/>
            </a:pPr>
            <a:r>
              <a:rPr lang="en-US" sz="1800" dirty="0" err="1">
                <a:solidFill>
                  <a:prstClr val="black"/>
                </a:solidFill>
                <a:latin typeface="Century Gothic" panose="020F0302020204030204"/>
              </a:rPr>
              <a:t>PostDocs</a:t>
            </a:r>
            <a:endParaRPr lang="en-US" sz="1800" dirty="0">
              <a:solidFill>
                <a:prstClr val="black"/>
              </a:solidFill>
              <a:latin typeface="Century Gothic" panose="020F0302020204030204"/>
            </a:endParaRPr>
          </a:p>
          <a:p>
            <a:pPr lvl="1"/>
            <a:r>
              <a:rPr lang="en-US" sz="1800" dirty="0">
                <a:solidFill>
                  <a:prstClr val="black"/>
                </a:solidFill>
                <a:latin typeface="Century Gothic" panose="020F0302020204030204"/>
              </a:rPr>
              <a:t>J. Matta</a:t>
            </a:r>
          </a:p>
          <a:p>
            <a:pPr marL="403225" lvl="1" indent="0">
              <a:buNone/>
            </a:pPr>
            <a:endParaRPr lang="en-US" sz="1800" dirty="0">
              <a:solidFill>
                <a:prstClr val="black"/>
              </a:solidFill>
              <a:latin typeface="Century Gothic" panose="020F0302020204030204"/>
            </a:endParaRPr>
          </a:p>
        </p:txBody>
      </p:sp>
      <p:grpSp>
        <p:nvGrpSpPr>
          <p:cNvPr id="19" name="Group 18">
            <a:extLst>
              <a:ext uri="{FF2B5EF4-FFF2-40B4-BE49-F238E27FC236}">
                <a16:creationId xmlns:a16="http://schemas.microsoft.com/office/drawing/2014/main" id="{D3C49907-BFD0-FD49-96AD-ADD942A83004}"/>
              </a:ext>
            </a:extLst>
          </p:cNvPr>
          <p:cNvGrpSpPr/>
          <p:nvPr/>
        </p:nvGrpSpPr>
        <p:grpSpPr>
          <a:xfrm>
            <a:off x="7190330" y="1332929"/>
            <a:ext cx="4664674" cy="4429924"/>
            <a:chOff x="7409903" y="2167375"/>
            <a:chExt cx="4664674" cy="4429924"/>
          </a:xfrm>
        </p:grpSpPr>
        <p:pic>
          <p:nvPicPr>
            <p:cNvPr id="20" name="Picture 19" descr="https://home.ornl.gov/pict8/00/036/00036396.jpg">
              <a:extLst>
                <a:ext uri="{FF2B5EF4-FFF2-40B4-BE49-F238E27FC236}">
                  <a16:creationId xmlns:a16="http://schemas.microsoft.com/office/drawing/2014/main" id="{9E6F2356-5A9B-DB4A-9016-56B7534531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70" r="3399" b="13721"/>
            <a:stretch/>
          </p:blipFill>
          <p:spPr bwMode="auto">
            <a:xfrm>
              <a:off x="7434193" y="2167375"/>
              <a:ext cx="1060704" cy="1413510"/>
            </a:xfrm>
            <a:prstGeom prst="rect">
              <a:avLst/>
            </a:prstGeom>
            <a:noFill/>
            <a:ln>
              <a:noFill/>
            </a:ln>
          </p:spPr>
        </p:pic>
        <p:pic>
          <p:nvPicPr>
            <p:cNvPr id="21" name="Picture 20" descr="https://home.ornl.gov/pict8/00/026/00026904.jpg">
              <a:extLst>
                <a:ext uri="{FF2B5EF4-FFF2-40B4-BE49-F238E27FC236}">
                  <a16:creationId xmlns:a16="http://schemas.microsoft.com/office/drawing/2014/main" id="{C1C990BA-5E4F-2943-B1AB-9EF5A9C056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5" r="-1379"/>
            <a:stretch/>
          </p:blipFill>
          <p:spPr bwMode="auto">
            <a:xfrm>
              <a:off x="10957810" y="2172277"/>
              <a:ext cx="1116767" cy="1406646"/>
            </a:xfrm>
            <a:prstGeom prst="rect">
              <a:avLst/>
            </a:prstGeom>
            <a:noFill/>
            <a:ln>
              <a:noFill/>
            </a:ln>
          </p:spPr>
        </p:pic>
        <p:pic>
          <p:nvPicPr>
            <p:cNvPr id="22" name="Picture 21" descr="No Picture Available">
              <a:extLst>
                <a:ext uri="{FF2B5EF4-FFF2-40B4-BE49-F238E27FC236}">
                  <a16:creationId xmlns:a16="http://schemas.microsoft.com/office/drawing/2014/main" id="{112A774D-1490-9643-BDA5-49F4D24F5C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26" r="9964" b="22518"/>
            <a:stretch/>
          </p:blipFill>
          <p:spPr bwMode="auto">
            <a:xfrm>
              <a:off x="9799350" y="5197103"/>
              <a:ext cx="1133551" cy="1400195"/>
            </a:xfrm>
            <a:prstGeom prst="rect">
              <a:avLst/>
            </a:prstGeom>
            <a:noFill/>
            <a:ln>
              <a:noFill/>
            </a:ln>
          </p:spPr>
        </p:pic>
        <p:pic>
          <p:nvPicPr>
            <p:cNvPr id="26" name="Picture 25">
              <a:extLst>
                <a:ext uri="{FF2B5EF4-FFF2-40B4-BE49-F238E27FC236}">
                  <a16:creationId xmlns:a16="http://schemas.microsoft.com/office/drawing/2014/main" id="{80154399-F524-424F-90F2-7E9E4B28FE2C}"/>
                </a:ext>
              </a:extLst>
            </p:cNvPr>
            <p:cNvPicPr>
              <a:picLocks noChangeAspect="1"/>
            </p:cNvPicPr>
            <p:nvPr/>
          </p:nvPicPr>
          <p:blipFill>
            <a:blip r:embed="rId5"/>
            <a:stretch>
              <a:fillRect/>
            </a:stretch>
          </p:blipFill>
          <p:spPr>
            <a:xfrm>
              <a:off x="8627891" y="2168356"/>
              <a:ext cx="1110557" cy="1411548"/>
            </a:xfrm>
            <a:prstGeom prst="rect">
              <a:avLst/>
            </a:prstGeom>
          </p:spPr>
        </p:pic>
        <p:pic>
          <p:nvPicPr>
            <p:cNvPr id="28" name="Picture 27" descr="No Picture Available">
              <a:extLst>
                <a:ext uri="{FF2B5EF4-FFF2-40B4-BE49-F238E27FC236}">
                  <a16:creationId xmlns:a16="http://schemas.microsoft.com/office/drawing/2014/main" id="{F8B6C7F9-DE3D-A34D-95B7-70CAD2B0D3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64" r="4880" b="11732"/>
            <a:stretch/>
          </p:blipFill>
          <p:spPr bwMode="auto">
            <a:xfrm>
              <a:off x="7409903" y="3743476"/>
              <a:ext cx="1084994" cy="1378568"/>
            </a:xfrm>
            <a:prstGeom prst="rect">
              <a:avLst/>
            </a:prstGeom>
            <a:noFill/>
            <a:ln>
              <a:noFill/>
            </a:ln>
          </p:spPr>
        </p:pic>
        <p:pic>
          <p:nvPicPr>
            <p:cNvPr id="30" name="Picture 29" descr="Yuri V. Efremenko">
              <a:extLst>
                <a:ext uri="{FF2B5EF4-FFF2-40B4-BE49-F238E27FC236}">
                  <a16:creationId xmlns:a16="http://schemas.microsoft.com/office/drawing/2014/main" id="{2408E4CE-2769-3041-8F30-694604FC15B8}"/>
                </a:ext>
              </a:extLst>
            </p:cNvPr>
            <p:cNvPicPr>
              <a:picLocks noChangeAspect="1"/>
            </p:cNvPicPr>
            <p:nvPr/>
          </p:nvPicPr>
          <p:blipFill rotWithShape="1">
            <a:blip r:embed="rId7">
              <a:extLst>
                <a:ext uri="{28A0092B-C50C-407E-A947-70E740481C1C}">
                  <a14:useLocalDpi xmlns:a14="http://schemas.microsoft.com/office/drawing/2010/main" val="0"/>
                </a:ext>
              </a:extLst>
            </a:blip>
            <a:srcRect l="1799" t="3182" b="7731"/>
            <a:stretch/>
          </p:blipFill>
          <p:spPr bwMode="auto">
            <a:xfrm>
              <a:off x="8632944" y="3743476"/>
              <a:ext cx="1092627" cy="1389752"/>
            </a:xfrm>
            <a:prstGeom prst="rect">
              <a:avLst/>
            </a:prstGeom>
            <a:noFill/>
            <a:ln>
              <a:noFill/>
            </a:ln>
          </p:spPr>
        </p:pic>
        <p:pic>
          <p:nvPicPr>
            <p:cNvPr id="32" name="Picture 31">
              <a:extLst>
                <a:ext uri="{FF2B5EF4-FFF2-40B4-BE49-F238E27FC236}">
                  <a16:creationId xmlns:a16="http://schemas.microsoft.com/office/drawing/2014/main" id="{3D02CC17-F073-5140-8FF1-24E471DC871F}"/>
                </a:ext>
              </a:extLst>
            </p:cNvPr>
            <p:cNvPicPr>
              <a:picLocks noChangeAspect="1"/>
            </p:cNvPicPr>
            <p:nvPr/>
          </p:nvPicPr>
          <p:blipFill>
            <a:blip r:embed="rId8"/>
            <a:stretch>
              <a:fillRect/>
            </a:stretch>
          </p:blipFill>
          <p:spPr>
            <a:xfrm>
              <a:off x="9812830" y="3735950"/>
              <a:ext cx="1071681" cy="1386094"/>
            </a:xfrm>
            <a:prstGeom prst="rect">
              <a:avLst/>
            </a:prstGeom>
          </p:spPr>
        </p:pic>
        <p:pic>
          <p:nvPicPr>
            <p:cNvPr id="33" name="Picture 32">
              <a:extLst>
                <a:ext uri="{FF2B5EF4-FFF2-40B4-BE49-F238E27FC236}">
                  <a16:creationId xmlns:a16="http://schemas.microsoft.com/office/drawing/2014/main" id="{E5EF7B9E-4542-A94E-91F7-8EBBE52D5A05}"/>
                </a:ext>
              </a:extLst>
            </p:cNvPr>
            <p:cNvPicPr>
              <a:picLocks noChangeAspect="1"/>
            </p:cNvPicPr>
            <p:nvPr/>
          </p:nvPicPr>
          <p:blipFill>
            <a:blip r:embed="rId9"/>
            <a:stretch>
              <a:fillRect/>
            </a:stretch>
          </p:blipFill>
          <p:spPr>
            <a:xfrm>
              <a:off x="8610179" y="5218471"/>
              <a:ext cx="1114878" cy="1357458"/>
            </a:xfrm>
            <a:prstGeom prst="rect">
              <a:avLst/>
            </a:prstGeom>
          </p:spPr>
        </p:pic>
        <p:pic>
          <p:nvPicPr>
            <p:cNvPr id="35" name="Picture 34">
              <a:extLst>
                <a:ext uri="{FF2B5EF4-FFF2-40B4-BE49-F238E27FC236}">
                  <a16:creationId xmlns:a16="http://schemas.microsoft.com/office/drawing/2014/main" id="{B8B6A233-1C8F-D740-B225-4449CB384ADE}"/>
                </a:ext>
              </a:extLst>
            </p:cNvPr>
            <p:cNvPicPr>
              <a:picLocks noChangeAspect="1"/>
            </p:cNvPicPr>
            <p:nvPr/>
          </p:nvPicPr>
          <p:blipFill>
            <a:blip r:embed="rId10"/>
            <a:stretch>
              <a:fillRect/>
            </a:stretch>
          </p:blipFill>
          <p:spPr>
            <a:xfrm>
              <a:off x="9812917" y="2167375"/>
              <a:ext cx="1119984" cy="1411549"/>
            </a:xfrm>
            <a:prstGeom prst="rect">
              <a:avLst/>
            </a:prstGeom>
          </p:spPr>
        </p:pic>
        <p:pic>
          <p:nvPicPr>
            <p:cNvPr id="37" name="Picture 36" descr="Screen Shot 2017-02-05 at 12.15.03 AM.png">
              <a:extLst>
                <a:ext uri="{FF2B5EF4-FFF2-40B4-BE49-F238E27FC236}">
                  <a16:creationId xmlns:a16="http://schemas.microsoft.com/office/drawing/2014/main" id="{892FFDA8-BD1A-0E4C-8EFF-48F175C6FE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41881" y="5198359"/>
              <a:ext cx="1001436" cy="1398940"/>
            </a:xfrm>
            <a:prstGeom prst="rect">
              <a:avLst/>
            </a:prstGeom>
          </p:spPr>
        </p:pic>
        <p:pic>
          <p:nvPicPr>
            <p:cNvPr id="38" name="Picture 37">
              <a:extLst>
                <a:ext uri="{FF2B5EF4-FFF2-40B4-BE49-F238E27FC236}">
                  <a16:creationId xmlns:a16="http://schemas.microsoft.com/office/drawing/2014/main" id="{03211B84-07AF-8845-B3B9-22862751DFE5}"/>
                </a:ext>
              </a:extLst>
            </p:cNvPr>
            <p:cNvPicPr>
              <a:picLocks noChangeAspect="1"/>
            </p:cNvPicPr>
            <p:nvPr/>
          </p:nvPicPr>
          <p:blipFill>
            <a:blip r:embed="rId12"/>
            <a:stretch>
              <a:fillRect/>
            </a:stretch>
          </p:blipFill>
          <p:spPr>
            <a:xfrm>
              <a:off x="7413698" y="5218471"/>
              <a:ext cx="1101693" cy="1353802"/>
            </a:xfrm>
            <a:prstGeom prst="rect">
              <a:avLst/>
            </a:prstGeom>
          </p:spPr>
        </p:pic>
        <p:pic>
          <p:nvPicPr>
            <p:cNvPr id="39" name="Picture 38">
              <a:extLst>
                <a:ext uri="{FF2B5EF4-FFF2-40B4-BE49-F238E27FC236}">
                  <a16:creationId xmlns:a16="http://schemas.microsoft.com/office/drawing/2014/main" id="{7F2D2C3E-8A16-DC40-9015-916D712CB696}"/>
                </a:ext>
              </a:extLst>
            </p:cNvPr>
            <p:cNvPicPr>
              <a:picLocks noChangeAspect="1"/>
            </p:cNvPicPr>
            <p:nvPr/>
          </p:nvPicPr>
          <p:blipFill>
            <a:blip r:embed="rId13"/>
            <a:stretch>
              <a:fillRect/>
            </a:stretch>
          </p:blipFill>
          <p:spPr>
            <a:xfrm>
              <a:off x="10971770" y="3710496"/>
              <a:ext cx="1085570" cy="1411548"/>
            </a:xfrm>
            <a:prstGeom prst="rect">
              <a:avLst/>
            </a:prstGeom>
          </p:spPr>
        </p:pic>
      </p:grpSp>
    </p:spTree>
    <p:extLst>
      <p:ext uri="{BB962C8B-B14F-4D97-AF65-F5344CB8AC3E}">
        <p14:creationId xmlns:p14="http://schemas.microsoft.com/office/powerpoint/2010/main" val="76843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5D01-8856-AE4E-8AE0-2C7EFE956FE3}"/>
              </a:ext>
            </a:extLst>
          </p:cNvPr>
          <p:cNvSpPr>
            <a:spLocks noGrp="1"/>
          </p:cNvSpPr>
          <p:nvPr>
            <p:ph type="title"/>
          </p:nvPr>
        </p:nvSpPr>
        <p:spPr/>
        <p:txBody>
          <a:bodyPr/>
          <a:lstStyle/>
          <a:p>
            <a:r>
              <a:rPr lang="en-US" dirty="0"/>
              <a:t>Background and Expertise</a:t>
            </a:r>
          </a:p>
        </p:txBody>
      </p:sp>
      <p:sp>
        <p:nvSpPr>
          <p:cNvPr id="3" name="Content Placeholder 2">
            <a:extLst>
              <a:ext uri="{FF2B5EF4-FFF2-40B4-BE49-F238E27FC236}">
                <a16:creationId xmlns:a16="http://schemas.microsoft.com/office/drawing/2014/main" id="{E6D3A9EC-D266-0B4C-84E0-686E2EE4AB62}"/>
              </a:ext>
            </a:extLst>
          </p:cNvPr>
          <p:cNvSpPr>
            <a:spLocks noGrp="1"/>
          </p:cNvSpPr>
          <p:nvPr>
            <p:ph idx="1"/>
          </p:nvPr>
        </p:nvSpPr>
        <p:spPr>
          <a:xfrm>
            <a:off x="433987" y="1195754"/>
            <a:ext cx="11430000" cy="5176911"/>
          </a:xfrm>
        </p:spPr>
        <p:txBody>
          <a:bodyPr/>
          <a:lstStyle/>
          <a:p>
            <a:r>
              <a:rPr lang="en-US" dirty="0">
                <a:latin typeface="+mn-lt"/>
              </a:rPr>
              <a:t>Senior research staff come from backgrounds in nuclear structure and reactions physics</a:t>
            </a:r>
          </a:p>
          <a:p>
            <a:pPr lvl="1"/>
            <a:r>
              <a:rPr lang="en-US" sz="2800" dirty="0"/>
              <a:t>Extensive experience with Ge detector technologies, scintillators, particle detectors</a:t>
            </a:r>
          </a:p>
          <a:p>
            <a:pPr lvl="1"/>
            <a:r>
              <a:rPr lang="en-US" sz="2800" dirty="0"/>
              <a:t>Joined </a:t>
            </a:r>
            <a:r>
              <a:rPr lang="en-US" sz="2800" cap="small" dirty="0"/>
              <a:t>PROSPECT</a:t>
            </a:r>
            <a:r>
              <a:rPr lang="en-US" sz="2800" dirty="0"/>
              <a:t> and COHERENT in 2012</a:t>
            </a:r>
          </a:p>
          <a:p>
            <a:pPr>
              <a:spcBef>
                <a:spcPts val="1200"/>
              </a:spcBef>
            </a:pPr>
            <a:r>
              <a:rPr lang="en-US" dirty="0">
                <a:latin typeface="+mn-lt"/>
              </a:rPr>
              <a:t>Hardware: Detector systems, vacuum, data acquisition, low-background shielding, …</a:t>
            </a:r>
          </a:p>
          <a:p>
            <a:pPr>
              <a:spcBef>
                <a:spcPts val="1200"/>
              </a:spcBef>
            </a:pPr>
            <a:r>
              <a:rPr lang="en-US" dirty="0">
                <a:latin typeface="+mn-lt"/>
              </a:rPr>
              <a:t>Software: Data acquisition, data analysis, deep learning, …</a:t>
            </a:r>
          </a:p>
          <a:p>
            <a:pPr>
              <a:spcBef>
                <a:spcPts val="1200"/>
              </a:spcBef>
            </a:pPr>
            <a:r>
              <a:rPr lang="en-US" dirty="0">
                <a:latin typeface="+mn-lt"/>
              </a:rPr>
              <a:t>Project management</a:t>
            </a:r>
          </a:p>
          <a:p>
            <a:pPr>
              <a:spcBef>
                <a:spcPts val="1200"/>
              </a:spcBef>
            </a:pPr>
            <a:r>
              <a:rPr lang="en-US" dirty="0">
                <a:latin typeface="+mn-lt"/>
              </a:rPr>
              <a:t>Scintillator chemistry and synthesis</a:t>
            </a:r>
          </a:p>
          <a:p>
            <a:pPr marL="0" indent="0">
              <a:spcBef>
                <a:spcPts val="1200"/>
              </a:spcBef>
              <a:buNone/>
            </a:pPr>
            <a:endParaRPr lang="en-US" sz="2000" dirty="0"/>
          </a:p>
        </p:txBody>
      </p:sp>
    </p:spTree>
    <p:extLst>
      <p:ext uri="{BB962C8B-B14F-4D97-AF65-F5344CB8AC3E}">
        <p14:creationId xmlns:p14="http://schemas.microsoft.com/office/powerpoint/2010/main" val="3195044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30264" y="0"/>
            <a:ext cx="2065312" cy="7626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44211" y="189341"/>
            <a:ext cx="11378099" cy="535531"/>
          </a:xfrm>
        </p:spPr>
        <p:txBody>
          <a:bodyPr/>
          <a:lstStyle/>
          <a:p>
            <a:r>
              <a:rPr lang="en-US" dirty="0"/>
              <a:t>PROSPECT Collaboration</a:t>
            </a:r>
          </a:p>
        </p:txBody>
      </p:sp>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l="39687" r="40314" b="36433"/>
          <a:stretch>
            <a:fillRect/>
          </a:stretch>
        </p:blipFill>
        <p:spPr bwMode="auto">
          <a:xfrm>
            <a:off x="21102856" y="4467364"/>
            <a:ext cx="554171" cy="74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7"/>
          <p:cNvPicPr>
            <a:picLocks noChangeAspect="1"/>
          </p:cNvPicPr>
          <p:nvPr/>
        </p:nvPicPr>
        <p:blipFill>
          <a:blip r:embed="rId5" cstate="print">
            <a:extLst>
              <a:ext uri="{28A0092B-C50C-407E-A947-70E740481C1C}">
                <a14:useLocalDpi xmlns:a14="http://schemas.microsoft.com/office/drawing/2010/main" val="0"/>
              </a:ext>
            </a:extLst>
          </a:blip>
          <a:srcRect t="21542" b="31068"/>
          <a:stretch>
            <a:fillRect/>
          </a:stretch>
        </p:blipFill>
        <p:spPr bwMode="auto">
          <a:xfrm>
            <a:off x="20562424" y="5878831"/>
            <a:ext cx="1083215" cy="480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0" name="Group 49"/>
          <p:cNvGrpSpPr/>
          <p:nvPr/>
        </p:nvGrpSpPr>
        <p:grpSpPr>
          <a:xfrm>
            <a:off x="9315507" y="4396327"/>
            <a:ext cx="1180524" cy="957264"/>
            <a:chOff x="7031664" y="4751372"/>
            <a:chExt cx="1084662" cy="879761"/>
          </a:xfrm>
        </p:grpSpPr>
        <p:pic>
          <p:nvPicPr>
            <p:cNvPr id="29" name="Picture 1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08241" y="5207761"/>
              <a:ext cx="954658" cy="42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6"/>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31664" y="4751372"/>
              <a:ext cx="1084662" cy="401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9" name="Group 48"/>
          <p:cNvGrpSpPr/>
          <p:nvPr/>
        </p:nvGrpSpPr>
        <p:grpSpPr>
          <a:xfrm>
            <a:off x="8451332" y="4217761"/>
            <a:ext cx="676267" cy="1263103"/>
            <a:chOff x="6231380" y="4515719"/>
            <a:chExt cx="579458" cy="1082568"/>
          </a:xfrm>
        </p:grpSpPr>
        <p:pic>
          <p:nvPicPr>
            <p:cNvPr id="28" name="Picture 1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76910" y="5007020"/>
              <a:ext cx="441764" cy="591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3"/>
            <p:cNvPicPr>
              <a:picLocks noChangeAspect="1"/>
            </p:cNvPicPr>
            <p:nvPr/>
          </p:nvPicPr>
          <p:blipFill rotWithShape="1">
            <a:blip r:embed="rId9" cstate="print">
              <a:extLst>
                <a:ext uri="{28A0092B-C50C-407E-A947-70E740481C1C}">
                  <a14:useLocalDpi xmlns:a14="http://schemas.microsoft.com/office/drawing/2010/main"/>
                </a:ext>
              </a:extLst>
            </a:blip>
            <a:srcRect b="-2912"/>
            <a:stretch/>
          </p:blipFill>
          <p:spPr bwMode="auto">
            <a:xfrm>
              <a:off x="6231380" y="4515719"/>
              <a:ext cx="579458" cy="56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4" name="Group 43"/>
          <p:cNvGrpSpPr/>
          <p:nvPr/>
        </p:nvGrpSpPr>
        <p:grpSpPr>
          <a:xfrm>
            <a:off x="1587531" y="4349687"/>
            <a:ext cx="1962093" cy="1050548"/>
            <a:chOff x="114065" y="4674897"/>
            <a:chExt cx="1681215" cy="900394"/>
          </a:xfrm>
        </p:grpSpPr>
        <p:pic>
          <p:nvPicPr>
            <p:cNvPr id="32" name="Picture 182" descr="lab_logo_blu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16210" y="5246974"/>
              <a:ext cx="1676924" cy="328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7"/>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4065" y="4674897"/>
              <a:ext cx="1681215" cy="437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8" name="Group 47"/>
          <p:cNvGrpSpPr/>
          <p:nvPr/>
        </p:nvGrpSpPr>
        <p:grpSpPr>
          <a:xfrm>
            <a:off x="7456264" y="4318329"/>
            <a:ext cx="842992" cy="1109523"/>
            <a:chOff x="5212310" y="4706197"/>
            <a:chExt cx="722315" cy="950939"/>
          </a:xfrm>
        </p:grpSpPr>
        <p:pic>
          <p:nvPicPr>
            <p:cNvPr id="34" name="Picture 33"/>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351294" y="4706197"/>
              <a:ext cx="422256" cy="491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22"/>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212310" y="5246974"/>
              <a:ext cx="722315" cy="41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5" name="Group 44"/>
          <p:cNvGrpSpPr/>
          <p:nvPr/>
        </p:nvGrpSpPr>
        <p:grpSpPr>
          <a:xfrm>
            <a:off x="3589914" y="4485545"/>
            <a:ext cx="1887884" cy="914688"/>
            <a:chOff x="1951602" y="4793352"/>
            <a:chExt cx="1824233" cy="884081"/>
          </a:xfrm>
        </p:grpSpPr>
        <p:pic>
          <p:nvPicPr>
            <p:cNvPr id="38" name="Picture 23"/>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266773" y="4793352"/>
              <a:ext cx="1193891" cy="314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8"/>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951602" y="5232990"/>
              <a:ext cx="1824233" cy="444443"/>
            </a:xfrm>
            <a:prstGeom prst="rect">
              <a:avLst/>
            </a:prstGeom>
          </p:spPr>
        </p:pic>
      </p:grpSp>
      <p:grpSp>
        <p:nvGrpSpPr>
          <p:cNvPr id="47" name="Group 46"/>
          <p:cNvGrpSpPr/>
          <p:nvPr/>
        </p:nvGrpSpPr>
        <p:grpSpPr>
          <a:xfrm>
            <a:off x="6544184" y="4324565"/>
            <a:ext cx="714800" cy="1103291"/>
            <a:chOff x="4396535" y="4701904"/>
            <a:chExt cx="612475" cy="945599"/>
          </a:xfrm>
        </p:grpSpPr>
        <p:pic>
          <p:nvPicPr>
            <p:cNvPr id="36" name="Picture 25"/>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396535" y="5106426"/>
              <a:ext cx="612475" cy="54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IIT_Armour_stack_186_cg9.png"/>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435704" y="4701904"/>
              <a:ext cx="534137" cy="476046"/>
            </a:xfrm>
            <a:prstGeom prst="rect">
              <a:avLst/>
            </a:prstGeom>
          </p:spPr>
        </p:pic>
      </p:grpSp>
      <p:grpSp>
        <p:nvGrpSpPr>
          <p:cNvPr id="46" name="Group 45"/>
          <p:cNvGrpSpPr/>
          <p:nvPr/>
        </p:nvGrpSpPr>
        <p:grpSpPr>
          <a:xfrm>
            <a:off x="5551725" y="4317701"/>
            <a:ext cx="799456" cy="1150479"/>
            <a:chOff x="3725655" y="4671095"/>
            <a:chExt cx="685012" cy="986041"/>
          </a:xfrm>
        </p:grpSpPr>
        <p:pic>
          <p:nvPicPr>
            <p:cNvPr id="37" name="Picture 11"/>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725655" y="5126723"/>
              <a:ext cx="685012" cy="5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809665" y="4671095"/>
              <a:ext cx="516992" cy="516992"/>
            </a:xfrm>
            <a:prstGeom prst="rect">
              <a:avLst/>
            </a:prstGeom>
          </p:spPr>
        </p:pic>
      </p:grpSp>
      <p:pic>
        <p:nvPicPr>
          <p:cNvPr id="42" name="Picture 41"/>
          <p:cNvPicPr>
            <a:picLocks noChangeAspect="1"/>
          </p:cNvPicPr>
          <p:nvPr/>
        </p:nvPicPr>
        <p:blipFill>
          <a:blip r:embed="rId20"/>
          <a:stretch>
            <a:fillRect/>
          </a:stretch>
        </p:blipFill>
        <p:spPr>
          <a:xfrm>
            <a:off x="3910893" y="5823255"/>
            <a:ext cx="2760633" cy="473128"/>
          </a:xfrm>
          <a:prstGeom prst="rect">
            <a:avLst/>
          </a:prstGeom>
        </p:spPr>
      </p:pic>
      <p:pic>
        <p:nvPicPr>
          <p:cNvPr id="43" name="Picture 42"/>
          <p:cNvPicPr>
            <a:picLocks noChangeAspect="1"/>
          </p:cNvPicPr>
          <p:nvPr/>
        </p:nvPicPr>
        <p:blipFill rotWithShape="1">
          <a:blip r:embed="rId21">
            <a:extLst>
              <a:ext uri="{28A0092B-C50C-407E-A947-70E740481C1C}">
                <a14:useLocalDpi xmlns:a14="http://schemas.microsoft.com/office/drawing/2010/main" val="0"/>
              </a:ext>
            </a:extLst>
          </a:blip>
          <a:srcRect t="12711" b="11012"/>
          <a:stretch/>
        </p:blipFill>
        <p:spPr>
          <a:xfrm>
            <a:off x="1529324" y="740799"/>
            <a:ext cx="9146381" cy="3449255"/>
          </a:xfrm>
          <a:prstGeom prst="rect">
            <a:avLst/>
          </a:prstGeom>
        </p:spPr>
      </p:pic>
      <p:pic>
        <p:nvPicPr>
          <p:cNvPr id="52" name="Picture 51"/>
          <p:cNvPicPr>
            <a:picLocks noChangeAspect="1"/>
          </p:cNvPicPr>
          <p:nvPr/>
        </p:nvPicPr>
        <p:blipFill>
          <a:blip r:embed="rId22"/>
          <a:stretch>
            <a:fillRect/>
          </a:stretch>
        </p:blipFill>
        <p:spPr>
          <a:xfrm>
            <a:off x="6919414" y="5844428"/>
            <a:ext cx="2383076" cy="451957"/>
          </a:xfrm>
          <a:prstGeom prst="rect">
            <a:avLst/>
          </a:prstGeom>
        </p:spPr>
      </p:pic>
      <p:sp>
        <p:nvSpPr>
          <p:cNvPr id="53" name="Shape 214"/>
          <p:cNvSpPr/>
          <p:nvPr/>
        </p:nvSpPr>
        <p:spPr>
          <a:xfrm>
            <a:off x="1529325" y="5829869"/>
            <a:ext cx="2214750" cy="471918"/>
          </a:xfrm>
          <a:prstGeom prst="rect">
            <a:avLst/>
          </a:prstGeom>
          <a:ln w="12700">
            <a:miter lim="400000"/>
          </a:ln>
          <a:extLst>
            <a:ext uri="{C572A759-6A51-4108-AA02-DFA0A04FC94B}">
              <ma14:wrappingTextBoxFlag xmlns:ma14="http://schemas.microsoft.com/office/mac/drawingml/2011/main" xmlns="" val="1"/>
            </a:ext>
          </a:extLst>
        </p:spPr>
        <p:txBody>
          <a:bodyPr wrap="square" lIns="50797" tIns="50797" rIns="50797" bIns="50797">
            <a:spAutoFit/>
          </a:bodyPr>
          <a:lstStyle/>
          <a:p>
            <a:pPr>
              <a:defRPr sz="1800" i="1"/>
            </a:pPr>
            <a:r>
              <a:rPr lang="en-US" sz="2400" b="1" dirty="0"/>
              <a:t>Supported by:</a:t>
            </a:r>
            <a:endParaRPr sz="2400" b="1" dirty="0">
              <a:uFill>
                <a:solidFill>
                  <a:srgbClr val="0433FF"/>
                </a:solidFill>
              </a:uFill>
            </a:endParaRPr>
          </a:p>
        </p:txBody>
      </p:sp>
    </p:spTree>
    <p:extLst>
      <p:ext uri="{BB962C8B-B14F-4D97-AF65-F5344CB8AC3E}">
        <p14:creationId xmlns:p14="http://schemas.microsoft.com/office/powerpoint/2010/main" val="3427444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0C17-E0D3-2F44-9D5D-9745CF24B8E8}"/>
              </a:ext>
            </a:extLst>
          </p:cNvPr>
          <p:cNvSpPr>
            <a:spLocks noGrp="1"/>
          </p:cNvSpPr>
          <p:nvPr>
            <p:ph type="title"/>
          </p:nvPr>
        </p:nvSpPr>
        <p:spPr>
          <a:xfrm>
            <a:off x="344379" y="320041"/>
            <a:ext cx="5816418" cy="535531"/>
          </a:xfrm>
        </p:spPr>
        <p:txBody>
          <a:bodyPr/>
          <a:lstStyle/>
          <a:p>
            <a:r>
              <a:rPr lang="en-US" dirty="0"/>
              <a:t>COHERENT Collaboration</a:t>
            </a:r>
          </a:p>
        </p:txBody>
      </p:sp>
      <p:pic>
        <p:nvPicPr>
          <p:cNvPr id="5" name="Picture 4">
            <a:extLst>
              <a:ext uri="{FF2B5EF4-FFF2-40B4-BE49-F238E27FC236}">
                <a16:creationId xmlns:a16="http://schemas.microsoft.com/office/drawing/2014/main" id="{04089E82-69FC-184E-A179-558118BA1E30}"/>
              </a:ext>
            </a:extLst>
          </p:cNvPr>
          <p:cNvPicPr>
            <a:picLocks noChangeAspect="1"/>
          </p:cNvPicPr>
          <p:nvPr/>
        </p:nvPicPr>
        <p:blipFill>
          <a:blip r:embed="rId2"/>
          <a:stretch>
            <a:fillRect/>
          </a:stretch>
        </p:blipFill>
        <p:spPr>
          <a:xfrm>
            <a:off x="316693" y="1632517"/>
            <a:ext cx="5844104" cy="4383078"/>
          </a:xfrm>
          <a:prstGeom prst="rect">
            <a:avLst/>
          </a:prstGeom>
        </p:spPr>
      </p:pic>
      <p:pic>
        <p:nvPicPr>
          <p:cNvPr id="7" name="Picture 6">
            <a:extLst>
              <a:ext uri="{FF2B5EF4-FFF2-40B4-BE49-F238E27FC236}">
                <a16:creationId xmlns:a16="http://schemas.microsoft.com/office/drawing/2014/main" id="{E716A0DE-C526-644C-8298-777CA6C2854C}"/>
              </a:ext>
            </a:extLst>
          </p:cNvPr>
          <p:cNvPicPr>
            <a:picLocks noChangeAspect="1"/>
          </p:cNvPicPr>
          <p:nvPr/>
        </p:nvPicPr>
        <p:blipFill>
          <a:blip r:embed="rId3"/>
          <a:stretch>
            <a:fillRect/>
          </a:stretch>
        </p:blipFill>
        <p:spPr>
          <a:xfrm>
            <a:off x="6279624" y="1632517"/>
            <a:ext cx="5753152" cy="3846254"/>
          </a:xfrm>
          <a:prstGeom prst="rect">
            <a:avLst/>
          </a:prstGeom>
        </p:spPr>
      </p:pic>
      <p:pic>
        <p:nvPicPr>
          <p:cNvPr id="9" name="image28.png">
            <a:extLst>
              <a:ext uri="{FF2B5EF4-FFF2-40B4-BE49-F238E27FC236}">
                <a16:creationId xmlns:a16="http://schemas.microsoft.com/office/drawing/2014/main" id="{B29FD56E-C693-1240-8299-2C1460D13F1C}"/>
              </a:ext>
            </a:extLst>
          </p:cNvPr>
          <p:cNvPicPr>
            <a:picLocks noChangeAspect="1"/>
          </p:cNvPicPr>
          <p:nvPr/>
        </p:nvPicPr>
        <p:blipFill>
          <a:blip r:embed="rId4">
            <a:extLst/>
          </a:blip>
          <a:stretch>
            <a:fillRect/>
          </a:stretch>
        </p:blipFill>
        <p:spPr>
          <a:xfrm>
            <a:off x="9441976" y="101923"/>
            <a:ext cx="2590800" cy="1160207"/>
          </a:xfrm>
          <a:prstGeom prst="rect">
            <a:avLst/>
          </a:prstGeom>
          <a:ln w="12700">
            <a:miter lim="400000"/>
          </a:ln>
        </p:spPr>
      </p:pic>
    </p:spTree>
    <p:extLst>
      <p:ext uri="{BB962C8B-B14F-4D97-AF65-F5344CB8AC3E}">
        <p14:creationId xmlns:p14="http://schemas.microsoft.com/office/powerpoint/2010/main" val="231693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lnSpc>
                <a:spcPct val="100000"/>
              </a:lnSpc>
            </a:pPr>
            <a:r>
              <a:rPr lang="en-US" dirty="0"/>
              <a:t>PROSPECT and COHERENT train high quality young scientists</a:t>
            </a:r>
          </a:p>
        </p:txBody>
      </p:sp>
      <p:sp>
        <p:nvSpPr>
          <p:cNvPr id="3" name="Content Placeholder 2"/>
          <p:cNvSpPr>
            <a:spLocks noGrp="1"/>
          </p:cNvSpPr>
          <p:nvPr>
            <p:ph idx="1"/>
          </p:nvPr>
        </p:nvSpPr>
        <p:spPr>
          <a:xfrm>
            <a:off x="1012826" y="1120804"/>
            <a:ext cx="10229605" cy="5323236"/>
          </a:xfrm>
        </p:spPr>
        <p:txBody>
          <a:bodyPr>
            <a:noAutofit/>
          </a:bodyPr>
          <a:lstStyle/>
          <a:p>
            <a:pPr>
              <a:lnSpc>
                <a:spcPct val="100000"/>
              </a:lnSpc>
            </a:pPr>
            <a:r>
              <a:rPr lang="en-US" sz="1800" dirty="0">
                <a:latin typeface="+mn-lt"/>
              </a:rPr>
              <a:t>Blaine Heffron, Physics Graduate Student from University of Tennessee, Knoxville, M.Sc. 2017: “Characterization of Reactor Background Radiation at HFIR for the PROSPECT Experiment” represents the </a:t>
            </a:r>
            <a:r>
              <a:rPr lang="en-US" sz="1800" dirty="0">
                <a:solidFill>
                  <a:srgbClr val="FF0000"/>
                </a:solidFill>
                <a:latin typeface="+mn-lt"/>
              </a:rPr>
              <a:t>FIRST thesis of the PROSPECT</a:t>
            </a:r>
            <a:endParaRPr lang="en-US" sz="1800" dirty="0">
              <a:latin typeface="+mn-lt"/>
            </a:endParaRPr>
          </a:p>
          <a:p>
            <a:pPr>
              <a:lnSpc>
                <a:spcPct val="100000"/>
              </a:lnSpc>
            </a:pPr>
            <a:r>
              <a:rPr lang="en-US" sz="1800" dirty="0">
                <a:latin typeface="+mn-lt"/>
              </a:rPr>
              <a:t>Brennan Hackett, Physics Graduate Student from Surrey, UK, M. Phys. 2017: “DANG and the Background </a:t>
            </a:r>
            <a:r>
              <a:rPr lang="en-US" sz="1800" dirty="0" err="1">
                <a:latin typeface="+mn-lt"/>
              </a:rPr>
              <a:t>Characterisation</a:t>
            </a:r>
            <a:r>
              <a:rPr lang="en-US" sz="1800" dirty="0">
                <a:latin typeface="+mn-lt"/>
              </a:rPr>
              <a:t> of HFIR for PROSPECT”, </a:t>
            </a:r>
            <a:r>
              <a:rPr lang="en-US" sz="1800" dirty="0">
                <a:solidFill>
                  <a:srgbClr val="FF0000"/>
                </a:solidFill>
                <a:latin typeface="+mn-lt"/>
              </a:rPr>
              <a:t>SECOND thesis of PROSPECT</a:t>
            </a:r>
          </a:p>
          <a:p>
            <a:pPr>
              <a:lnSpc>
                <a:spcPct val="100000"/>
              </a:lnSpc>
            </a:pPr>
            <a:r>
              <a:rPr lang="en-US" sz="1800" dirty="0">
                <a:latin typeface="+mn-lt"/>
              </a:rPr>
              <a:t>Jack Boyle, Physics Graduate Student from Surrey, UK, M. Phys. 2018: “</a:t>
            </a:r>
            <a:r>
              <a:rPr lang="en-US" sz="1800" dirty="0" err="1">
                <a:latin typeface="+mn-lt"/>
              </a:rPr>
              <a:t>Characterising</a:t>
            </a:r>
            <a:r>
              <a:rPr lang="en-US" sz="1800" dirty="0">
                <a:latin typeface="+mn-lt"/>
              </a:rPr>
              <a:t> the Effects of Ambient Magnetic Fields on Photomultiplier Tubes and Monitoring Muon Flux for PROSPECT”, </a:t>
            </a:r>
            <a:r>
              <a:rPr lang="en-US" sz="1800" dirty="0">
                <a:solidFill>
                  <a:srgbClr val="FF0000"/>
                </a:solidFill>
                <a:latin typeface="+mn-lt"/>
              </a:rPr>
              <a:t>THIRD thesis of PROSPECT</a:t>
            </a:r>
          </a:p>
          <a:p>
            <a:pPr>
              <a:lnSpc>
                <a:spcPct val="100000"/>
              </a:lnSpc>
            </a:pPr>
            <a:r>
              <a:rPr lang="en-US" sz="1800" dirty="0">
                <a:solidFill>
                  <a:schemeClr val="tx1">
                    <a:lumMod val="95000"/>
                    <a:lumOff val="5000"/>
                  </a:schemeClr>
                </a:solidFill>
                <a:latin typeface="+mn-lt"/>
              </a:rPr>
              <a:t>Bjorn Scholz, Physics Graduate Student from U. of Chicago, Ph.D. 2017: “First Observation of Coherent Elastic Neutrino-Nucleus Scattering”, </a:t>
            </a:r>
            <a:r>
              <a:rPr lang="en-US" sz="1800" dirty="0">
                <a:solidFill>
                  <a:srgbClr val="FF0000"/>
                </a:solidFill>
                <a:latin typeface="+mn-lt"/>
              </a:rPr>
              <a:t>FIRST thesis of COHERENT</a:t>
            </a:r>
            <a:endParaRPr lang="en-US" sz="1800" dirty="0">
              <a:solidFill>
                <a:schemeClr val="tx1">
                  <a:lumMod val="95000"/>
                  <a:lumOff val="5000"/>
                </a:schemeClr>
              </a:solidFill>
              <a:latin typeface="+mn-lt"/>
            </a:endParaRPr>
          </a:p>
          <a:p>
            <a:pPr>
              <a:lnSpc>
                <a:spcPct val="100000"/>
              </a:lnSpc>
            </a:pPr>
            <a:r>
              <a:rPr lang="en-US" sz="1800" dirty="0">
                <a:solidFill>
                  <a:schemeClr val="tx1">
                    <a:lumMod val="95000"/>
                    <a:lumOff val="5000"/>
                  </a:schemeClr>
                </a:solidFill>
                <a:latin typeface="+mn-lt"/>
              </a:rPr>
              <a:t>Grayson Rich, Physics Graduate Student from Duke University, Ph.D. 2017: “Measurement of Low-Energy Nuclear-Recoil Quenching Factors in </a:t>
            </a:r>
            <a:r>
              <a:rPr lang="en-US" sz="1800" dirty="0" err="1">
                <a:solidFill>
                  <a:schemeClr val="tx1">
                    <a:lumMod val="95000"/>
                    <a:lumOff val="5000"/>
                  </a:schemeClr>
                </a:solidFill>
                <a:latin typeface="+mn-lt"/>
              </a:rPr>
              <a:t>CsI</a:t>
            </a:r>
            <a:r>
              <a:rPr lang="en-US" sz="1800" dirty="0">
                <a:solidFill>
                  <a:schemeClr val="tx1">
                    <a:lumMod val="95000"/>
                    <a:lumOff val="5000"/>
                  </a:schemeClr>
                </a:solidFill>
                <a:latin typeface="+mn-lt"/>
              </a:rPr>
              <a:t>[Na] and Statistical Analysis of the First Observation of Coherent, Elastic Neutrino-Nucleus Scattering”, </a:t>
            </a:r>
            <a:r>
              <a:rPr lang="en-US" sz="1800" dirty="0">
                <a:solidFill>
                  <a:srgbClr val="FF0000"/>
                </a:solidFill>
                <a:latin typeface="+mn-lt"/>
              </a:rPr>
              <a:t>SECOND thesis of COHERENT</a:t>
            </a:r>
            <a:endParaRPr lang="en-US" sz="1800" dirty="0">
              <a:solidFill>
                <a:schemeClr val="tx1">
                  <a:lumMod val="95000"/>
                  <a:lumOff val="5000"/>
                </a:schemeClr>
              </a:solidFill>
              <a:latin typeface="+mn-lt"/>
            </a:endParaRPr>
          </a:p>
          <a:p>
            <a:pPr>
              <a:lnSpc>
                <a:spcPct val="100000"/>
              </a:lnSpc>
            </a:pPr>
            <a:endParaRPr lang="en-US" sz="1867" dirty="0">
              <a:solidFill>
                <a:srgbClr val="FF0000"/>
              </a:solidFill>
            </a:endParaRPr>
          </a:p>
          <a:p>
            <a:pPr marL="0" indent="0">
              <a:lnSpc>
                <a:spcPct val="120000"/>
              </a:lnSpc>
              <a:buNone/>
            </a:pPr>
            <a:endParaRPr lang="en-US" sz="1867" dirty="0"/>
          </a:p>
          <a:p>
            <a:pPr>
              <a:lnSpc>
                <a:spcPct val="120000"/>
              </a:lnSpc>
            </a:pPr>
            <a:endParaRPr lang="en-US" sz="1867" dirty="0"/>
          </a:p>
        </p:txBody>
      </p:sp>
    </p:spTree>
    <p:extLst>
      <p:ext uri="{BB962C8B-B14F-4D97-AF65-F5344CB8AC3E}">
        <p14:creationId xmlns:p14="http://schemas.microsoft.com/office/powerpoint/2010/main" val="2373741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33" y="993936"/>
            <a:ext cx="3698932" cy="2460831"/>
          </a:xfrm>
          <a:prstGeom prst="rect">
            <a:avLst/>
          </a:prstGeom>
        </p:spPr>
      </p:pic>
      <p:pic>
        <p:nvPicPr>
          <p:cNvPr id="8" name="Picture 7"/>
          <p:cNvPicPr>
            <a:picLocks noChangeAspect="1"/>
          </p:cNvPicPr>
          <p:nvPr/>
        </p:nvPicPr>
        <p:blipFill>
          <a:blip r:embed="rId3"/>
          <a:stretch>
            <a:fillRect/>
          </a:stretch>
        </p:blipFill>
        <p:spPr>
          <a:xfrm>
            <a:off x="5702836" y="979651"/>
            <a:ext cx="967471" cy="1121023"/>
          </a:xfrm>
          <a:prstGeom prst="rect">
            <a:avLst/>
          </a:prstGeom>
          <a:solidFill>
            <a:srgbClr val="FF0000">
              <a:alpha val="54000"/>
            </a:srgbClr>
          </a:solidFill>
        </p:spPr>
      </p:pic>
      <p:pic>
        <p:nvPicPr>
          <p:cNvPr id="9" name="Picture 8" descr="Screen Shot 2017-02-04 at 10.39.5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4611" y="4764567"/>
            <a:ext cx="916961" cy="1117600"/>
          </a:xfrm>
          <a:prstGeom prst="rect">
            <a:avLst/>
          </a:prstGeom>
        </p:spPr>
      </p:pic>
      <p:pic>
        <p:nvPicPr>
          <p:cNvPr id="10" name="Picture 9" descr="Screen Shot 2017-02-05 at 12.14.23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1045" y="4762698"/>
            <a:ext cx="793140" cy="1117600"/>
          </a:xfrm>
          <a:prstGeom prst="rect">
            <a:avLst/>
          </a:prstGeom>
        </p:spPr>
      </p:pic>
      <p:pic>
        <p:nvPicPr>
          <p:cNvPr id="11" name="Picture 10" descr="Screen Shot 2017-02-04 at 11.55.54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512" y="985273"/>
            <a:ext cx="991081" cy="1123651"/>
          </a:xfrm>
          <a:prstGeom prst="rect">
            <a:avLst/>
          </a:prstGeom>
        </p:spPr>
      </p:pic>
      <p:pic>
        <p:nvPicPr>
          <p:cNvPr id="14" name="Picture 13" descr="Screen Shot 2017-02-05 at 12.14.00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0458" y="4784400"/>
            <a:ext cx="749424" cy="1117600"/>
          </a:xfrm>
          <a:prstGeom prst="rect">
            <a:avLst/>
          </a:prstGeom>
        </p:spPr>
      </p:pic>
      <p:sp>
        <p:nvSpPr>
          <p:cNvPr id="12" name="Title 1"/>
          <p:cNvSpPr>
            <a:spLocks noGrp="1"/>
          </p:cNvSpPr>
          <p:nvPr>
            <p:ph type="title"/>
          </p:nvPr>
        </p:nvSpPr>
        <p:spPr>
          <a:xfrm>
            <a:off x="358838" y="225136"/>
            <a:ext cx="11769615" cy="535531"/>
          </a:xfrm>
        </p:spPr>
        <p:txBody>
          <a:bodyPr/>
          <a:lstStyle/>
          <a:p>
            <a:r>
              <a:rPr lang="en-US" dirty="0">
                <a:latin typeface="+mj-lt"/>
              </a:rPr>
              <a:t>Students and Postdocs that worked in PROSPECT</a:t>
            </a:r>
          </a:p>
        </p:txBody>
      </p:sp>
      <p:pic>
        <p:nvPicPr>
          <p:cNvPr id="7" name="Picture 6" descr="PDmeetin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627" y="3695426"/>
            <a:ext cx="3999344" cy="2998727"/>
          </a:xfrm>
          <a:prstGeom prst="rect">
            <a:avLst/>
          </a:prstGeom>
        </p:spPr>
      </p:pic>
      <p:pic>
        <p:nvPicPr>
          <p:cNvPr id="15" name="Picture 14" descr="Jeremy2.jpg"/>
          <p:cNvPicPr>
            <a:picLocks noChangeAspect="1"/>
          </p:cNvPicPr>
          <p:nvPr/>
        </p:nvPicPr>
        <p:blipFill rotWithShape="1">
          <a:blip r:embed="rId9">
            <a:extLst>
              <a:ext uri="{28A0092B-C50C-407E-A947-70E740481C1C}">
                <a14:useLocalDpi xmlns:a14="http://schemas.microsoft.com/office/drawing/2010/main" val="0"/>
              </a:ext>
            </a:extLst>
          </a:blip>
          <a:srcRect l="1" t="14847" r="50419" b="30568"/>
          <a:stretch/>
        </p:blipFill>
        <p:spPr>
          <a:xfrm>
            <a:off x="9546538" y="2848648"/>
            <a:ext cx="769116" cy="1117600"/>
          </a:xfrm>
          <a:prstGeom prst="rect">
            <a:avLst/>
          </a:prstGeom>
        </p:spPr>
      </p:pic>
      <p:pic>
        <p:nvPicPr>
          <p:cNvPr id="17" name="Picture 16" descr="DSC02757.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3721" y="2848648"/>
            <a:ext cx="917990" cy="1117600"/>
          </a:xfrm>
          <a:prstGeom prst="rect">
            <a:avLst/>
          </a:prstGeom>
        </p:spPr>
      </p:pic>
      <p:pic>
        <p:nvPicPr>
          <p:cNvPr id="22" name="Picture 21">
            <a:extLst>
              <a:ext uri="{FF2B5EF4-FFF2-40B4-BE49-F238E27FC236}">
                <a16:creationId xmlns:a16="http://schemas.microsoft.com/office/drawing/2014/main" id="{9D4EF4F8-7ED8-1144-A657-BED352CA4D81}"/>
              </a:ext>
            </a:extLst>
          </p:cNvPr>
          <p:cNvPicPr>
            <a:picLocks noChangeAspect="1"/>
          </p:cNvPicPr>
          <p:nvPr/>
        </p:nvPicPr>
        <p:blipFill>
          <a:blip r:embed="rId11"/>
          <a:stretch>
            <a:fillRect/>
          </a:stretch>
        </p:blipFill>
        <p:spPr>
          <a:xfrm>
            <a:off x="7732372" y="1001450"/>
            <a:ext cx="935442" cy="1116272"/>
          </a:xfrm>
          <a:prstGeom prst="rect">
            <a:avLst/>
          </a:prstGeom>
        </p:spPr>
      </p:pic>
      <p:sp>
        <p:nvSpPr>
          <p:cNvPr id="23" name="Rectangle 22">
            <a:extLst>
              <a:ext uri="{FF2B5EF4-FFF2-40B4-BE49-F238E27FC236}">
                <a16:creationId xmlns:a16="http://schemas.microsoft.com/office/drawing/2014/main" id="{34C2C34A-60C0-544E-B870-747B08B71CDC}"/>
              </a:ext>
            </a:extLst>
          </p:cNvPr>
          <p:cNvSpPr/>
          <p:nvPr/>
        </p:nvSpPr>
        <p:spPr>
          <a:xfrm>
            <a:off x="7646219" y="2101409"/>
            <a:ext cx="1151038" cy="646331"/>
          </a:xfrm>
          <a:prstGeom prst="rect">
            <a:avLst/>
          </a:prstGeom>
        </p:spPr>
        <p:txBody>
          <a:bodyPr wrap="square">
            <a:spAutoFit/>
          </a:bodyPr>
          <a:lstStyle/>
          <a:p>
            <a:pPr algn="ctr"/>
            <a:r>
              <a:rPr lang="en-US" sz="1200" dirty="0">
                <a:latin typeface="+mn-lt"/>
              </a:rPr>
              <a:t>Rosa Luz </a:t>
            </a:r>
            <a:r>
              <a:rPr lang="en-US" sz="1200" dirty="0" err="1">
                <a:latin typeface="+mn-lt"/>
              </a:rPr>
              <a:t>Peinado</a:t>
            </a:r>
            <a:endParaRPr lang="en-US" sz="1200" dirty="0">
              <a:latin typeface="+mn-lt"/>
            </a:endParaRPr>
          </a:p>
          <a:p>
            <a:pPr algn="ctr"/>
            <a:r>
              <a:rPr lang="en-US" sz="1200" dirty="0">
                <a:latin typeface="+mn-lt"/>
              </a:rPr>
              <a:t>Sonora</a:t>
            </a:r>
          </a:p>
        </p:txBody>
      </p:sp>
      <p:pic>
        <p:nvPicPr>
          <p:cNvPr id="25" name="Picture 24">
            <a:extLst>
              <a:ext uri="{FF2B5EF4-FFF2-40B4-BE49-F238E27FC236}">
                <a16:creationId xmlns:a16="http://schemas.microsoft.com/office/drawing/2014/main" id="{B3E94D3B-372B-574E-B8F8-23A1DD6E6BCA}"/>
              </a:ext>
            </a:extLst>
          </p:cNvPr>
          <p:cNvPicPr>
            <a:picLocks noChangeAspect="1"/>
          </p:cNvPicPr>
          <p:nvPr/>
        </p:nvPicPr>
        <p:blipFill>
          <a:blip r:embed="rId12"/>
          <a:stretch>
            <a:fillRect/>
          </a:stretch>
        </p:blipFill>
        <p:spPr>
          <a:xfrm>
            <a:off x="4402572" y="2859155"/>
            <a:ext cx="963997" cy="1152527"/>
          </a:xfrm>
          <a:prstGeom prst="rect">
            <a:avLst/>
          </a:prstGeom>
        </p:spPr>
      </p:pic>
      <p:pic>
        <p:nvPicPr>
          <p:cNvPr id="31" name="Picture 30">
            <a:extLst>
              <a:ext uri="{FF2B5EF4-FFF2-40B4-BE49-F238E27FC236}">
                <a16:creationId xmlns:a16="http://schemas.microsoft.com/office/drawing/2014/main" id="{BB22A090-DE90-BF4D-8636-AF6A81CED747}"/>
              </a:ext>
            </a:extLst>
          </p:cNvPr>
          <p:cNvPicPr>
            <a:picLocks noChangeAspect="1"/>
          </p:cNvPicPr>
          <p:nvPr/>
        </p:nvPicPr>
        <p:blipFill>
          <a:blip r:embed="rId13"/>
          <a:stretch>
            <a:fillRect/>
          </a:stretch>
        </p:blipFill>
        <p:spPr>
          <a:xfrm>
            <a:off x="6508768" y="4756381"/>
            <a:ext cx="949227" cy="1145619"/>
          </a:xfrm>
          <a:prstGeom prst="rect">
            <a:avLst/>
          </a:prstGeom>
        </p:spPr>
      </p:pic>
      <p:pic>
        <p:nvPicPr>
          <p:cNvPr id="32" name="Picture 31">
            <a:extLst>
              <a:ext uri="{FF2B5EF4-FFF2-40B4-BE49-F238E27FC236}">
                <a16:creationId xmlns:a16="http://schemas.microsoft.com/office/drawing/2014/main" id="{E7749BAB-F476-A745-9DD9-8B7BAF4B54B0}"/>
              </a:ext>
            </a:extLst>
          </p:cNvPr>
          <p:cNvPicPr>
            <a:picLocks noChangeAspect="1"/>
          </p:cNvPicPr>
          <p:nvPr/>
        </p:nvPicPr>
        <p:blipFill>
          <a:blip r:embed="rId14"/>
          <a:stretch>
            <a:fillRect/>
          </a:stretch>
        </p:blipFill>
        <p:spPr>
          <a:xfrm>
            <a:off x="6529496" y="2851459"/>
            <a:ext cx="947333" cy="1127777"/>
          </a:xfrm>
          <a:prstGeom prst="rect">
            <a:avLst/>
          </a:prstGeom>
        </p:spPr>
      </p:pic>
      <p:sp>
        <p:nvSpPr>
          <p:cNvPr id="34" name="Shape 152">
            <a:extLst>
              <a:ext uri="{FF2B5EF4-FFF2-40B4-BE49-F238E27FC236}">
                <a16:creationId xmlns:a16="http://schemas.microsoft.com/office/drawing/2014/main" id="{C6B9BE1A-660B-C04A-A8A9-FF7383E7C589}"/>
              </a:ext>
            </a:extLst>
          </p:cNvPr>
          <p:cNvSpPr/>
          <p:nvPr/>
        </p:nvSpPr>
        <p:spPr>
          <a:xfrm>
            <a:off x="7539142" y="5891722"/>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Travis Stockinger</a:t>
            </a:r>
            <a:endParaRPr sz="1200" dirty="0">
              <a:latin typeface="+mn-lt"/>
            </a:endParaRPr>
          </a:p>
          <a:p>
            <a:pPr algn="ctr">
              <a:lnSpc>
                <a:spcPct val="90000"/>
              </a:lnSpc>
              <a:defRPr sz="1600">
                <a:latin typeface="Arial"/>
                <a:ea typeface="Arial"/>
                <a:cs typeface="Arial"/>
                <a:sym typeface="Arial"/>
              </a:defRPr>
            </a:pPr>
            <a:r>
              <a:rPr lang="en-US" sz="1200" dirty="0">
                <a:latin typeface="+mn-lt"/>
              </a:rPr>
              <a:t>UTK</a:t>
            </a:r>
            <a:endParaRPr sz="1200" dirty="0">
              <a:latin typeface="+mn-lt"/>
            </a:endParaRPr>
          </a:p>
        </p:txBody>
      </p:sp>
      <p:sp>
        <p:nvSpPr>
          <p:cNvPr id="35" name="Shape 152">
            <a:extLst>
              <a:ext uri="{FF2B5EF4-FFF2-40B4-BE49-F238E27FC236}">
                <a16:creationId xmlns:a16="http://schemas.microsoft.com/office/drawing/2014/main" id="{13F395DC-326C-B84A-A1B9-DD56B3B30CE9}"/>
              </a:ext>
            </a:extLst>
          </p:cNvPr>
          <p:cNvSpPr/>
          <p:nvPr/>
        </p:nvSpPr>
        <p:spPr>
          <a:xfrm>
            <a:off x="5320945" y="5915836"/>
            <a:ext cx="1112812"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Noel</a:t>
            </a:r>
          </a:p>
          <a:p>
            <a:pPr algn="ctr">
              <a:lnSpc>
                <a:spcPct val="90000"/>
              </a:lnSpc>
              <a:defRPr sz="1600">
                <a:latin typeface="Arial"/>
                <a:ea typeface="Arial"/>
                <a:cs typeface="Arial"/>
                <a:sym typeface="Arial"/>
              </a:defRPr>
            </a:pPr>
            <a:r>
              <a:rPr lang="en-US" sz="1200" dirty="0">
                <a:latin typeface="+mn-lt"/>
              </a:rPr>
              <a:t>Cruz </a:t>
            </a:r>
          </a:p>
          <a:p>
            <a:pPr algn="ctr">
              <a:lnSpc>
                <a:spcPct val="90000"/>
              </a:lnSpc>
              <a:defRPr sz="1600">
                <a:latin typeface="Arial"/>
                <a:ea typeface="Arial"/>
                <a:cs typeface="Arial"/>
                <a:sym typeface="Arial"/>
              </a:defRPr>
            </a:pPr>
            <a:r>
              <a:rPr lang="en-US" sz="1200" dirty="0">
                <a:latin typeface="+mn-lt"/>
              </a:rPr>
              <a:t>UNAM</a:t>
            </a:r>
            <a:endParaRPr sz="1200" dirty="0">
              <a:latin typeface="+mn-lt"/>
            </a:endParaRPr>
          </a:p>
        </p:txBody>
      </p:sp>
      <p:sp>
        <p:nvSpPr>
          <p:cNvPr id="36" name="Shape 152">
            <a:extLst>
              <a:ext uri="{FF2B5EF4-FFF2-40B4-BE49-F238E27FC236}">
                <a16:creationId xmlns:a16="http://schemas.microsoft.com/office/drawing/2014/main" id="{7C3163B2-B619-E04D-BC62-E8D4C02CF7F3}"/>
              </a:ext>
            </a:extLst>
          </p:cNvPr>
          <p:cNvSpPr/>
          <p:nvPr/>
        </p:nvSpPr>
        <p:spPr>
          <a:xfrm>
            <a:off x="9484091" y="5902000"/>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Felix Pastrana</a:t>
            </a:r>
          </a:p>
          <a:p>
            <a:pPr algn="ctr">
              <a:lnSpc>
                <a:spcPct val="90000"/>
              </a:lnSpc>
              <a:defRPr sz="1600">
                <a:latin typeface="Arial"/>
                <a:ea typeface="Arial"/>
                <a:cs typeface="Arial"/>
                <a:sym typeface="Arial"/>
              </a:defRPr>
            </a:pPr>
            <a:r>
              <a:rPr lang="en-US" sz="1200" dirty="0">
                <a:latin typeface="+mn-lt"/>
              </a:rPr>
              <a:t>Colombia</a:t>
            </a:r>
            <a:endParaRPr sz="1200" dirty="0">
              <a:latin typeface="+mn-lt"/>
            </a:endParaRPr>
          </a:p>
        </p:txBody>
      </p:sp>
      <p:sp>
        <p:nvSpPr>
          <p:cNvPr id="37" name="Shape 152">
            <a:extLst>
              <a:ext uri="{FF2B5EF4-FFF2-40B4-BE49-F238E27FC236}">
                <a16:creationId xmlns:a16="http://schemas.microsoft.com/office/drawing/2014/main" id="{30111248-F52F-0D49-B288-D1F7D0D4A5AE}"/>
              </a:ext>
            </a:extLst>
          </p:cNvPr>
          <p:cNvSpPr/>
          <p:nvPr/>
        </p:nvSpPr>
        <p:spPr>
          <a:xfrm>
            <a:off x="4385196" y="5874985"/>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Blaine  Heffron</a:t>
            </a:r>
          </a:p>
          <a:p>
            <a:pPr algn="ctr">
              <a:lnSpc>
                <a:spcPct val="90000"/>
              </a:lnSpc>
              <a:defRPr sz="1600">
                <a:latin typeface="Arial"/>
                <a:ea typeface="Arial"/>
                <a:cs typeface="Arial"/>
                <a:sym typeface="Arial"/>
              </a:defRPr>
            </a:pPr>
            <a:r>
              <a:rPr lang="en-US" sz="1200" dirty="0">
                <a:latin typeface="+mn-lt"/>
              </a:rPr>
              <a:t>UTK</a:t>
            </a:r>
            <a:endParaRPr sz="1200" dirty="0">
              <a:latin typeface="+mn-lt"/>
            </a:endParaRPr>
          </a:p>
        </p:txBody>
      </p:sp>
      <p:sp>
        <p:nvSpPr>
          <p:cNvPr id="38" name="Shape 152">
            <a:extLst>
              <a:ext uri="{FF2B5EF4-FFF2-40B4-BE49-F238E27FC236}">
                <a16:creationId xmlns:a16="http://schemas.microsoft.com/office/drawing/2014/main" id="{81C5C28E-57B8-D145-AC40-A08EBCB491CC}"/>
              </a:ext>
            </a:extLst>
          </p:cNvPr>
          <p:cNvSpPr/>
          <p:nvPr/>
        </p:nvSpPr>
        <p:spPr>
          <a:xfrm>
            <a:off x="9433945" y="4016291"/>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err="1">
                <a:latin typeface="+mn-lt"/>
              </a:rPr>
              <a:t>Xiaobin</a:t>
            </a:r>
            <a:r>
              <a:rPr lang="en-US" sz="1200" dirty="0">
                <a:latin typeface="+mn-lt"/>
              </a:rPr>
              <a:t> </a:t>
            </a:r>
          </a:p>
          <a:p>
            <a:pPr algn="ctr">
              <a:lnSpc>
                <a:spcPct val="90000"/>
              </a:lnSpc>
              <a:defRPr sz="1600">
                <a:latin typeface="Arial"/>
                <a:ea typeface="Arial"/>
                <a:cs typeface="Arial"/>
                <a:sym typeface="Arial"/>
              </a:defRPr>
            </a:pPr>
            <a:r>
              <a:rPr lang="en-US" sz="1200" dirty="0">
                <a:latin typeface="+mn-lt"/>
              </a:rPr>
              <a:t>Lu </a:t>
            </a:r>
          </a:p>
          <a:p>
            <a:pPr algn="ctr">
              <a:lnSpc>
                <a:spcPct val="90000"/>
              </a:lnSpc>
              <a:defRPr sz="1600">
                <a:latin typeface="Arial"/>
                <a:ea typeface="Arial"/>
                <a:cs typeface="Arial"/>
                <a:sym typeface="Arial"/>
              </a:defRPr>
            </a:pPr>
            <a:r>
              <a:rPr lang="en-US" sz="1200" dirty="0">
                <a:latin typeface="+mn-lt"/>
              </a:rPr>
              <a:t>UTK</a:t>
            </a:r>
            <a:endParaRPr sz="1200" dirty="0">
              <a:latin typeface="+mn-lt"/>
            </a:endParaRPr>
          </a:p>
        </p:txBody>
      </p:sp>
      <p:sp>
        <p:nvSpPr>
          <p:cNvPr id="39" name="Shape 152">
            <a:extLst>
              <a:ext uri="{FF2B5EF4-FFF2-40B4-BE49-F238E27FC236}">
                <a16:creationId xmlns:a16="http://schemas.microsoft.com/office/drawing/2014/main" id="{10B8C9A7-2C6A-5F4B-8C7D-26C48B4AD954}"/>
              </a:ext>
            </a:extLst>
          </p:cNvPr>
          <p:cNvSpPr/>
          <p:nvPr/>
        </p:nvSpPr>
        <p:spPr>
          <a:xfrm>
            <a:off x="8579707" y="3987239"/>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Corey Gilbert</a:t>
            </a:r>
          </a:p>
          <a:p>
            <a:pPr algn="ctr">
              <a:lnSpc>
                <a:spcPct val="90000"/>
              </a:lnSpc>
              <a:defRPr sz="1600">
                <a:latin typeface="Arial"/>
                <a:ea typeface="Arial"/>
                <a:cs typeface="Arial"/>
                <a:sym typeface="Arial"/>
              </a:defRPr>
            </a:pPr>
            <a:r>
              <a:rPr lang="en-US" sz="1200" dirty="0">
                <a:latin typeface="+mn-lt"/>
              </a:rPr>
              <a:t>UTK</a:t>
            </a:r>
            <a:endParaRPr sz="1200" dirty="0">
              <a:latin typeface="+mn-lt"/>
            </a:endParaRPr>
          </a:p>
        </p:txBody>
      </p:sp>
      <p:sp>
        <p:nvSpPr>
          <p:cNvPr id="40" name="Shape 152">
            <a:extLst>
              <a:ext uri="{FF2B5EF4-FFF2-40B4-BE49-F238E27FC236}">
                <a16:creationId xmlns:a16="http://schemas.microsoft.com/office/drawing/2014/main" id="{582901F7-95A2-3641-8F27-0B0E0B032687}"/>
              </a:ext>
            </a:extLst>
          </p:cNvPr>
          <p:cNvSpPr/>
          <p:nvPr/>
        </p:nvSpPr>
        <p:spPr>
          <a:xfrm>
            <a:off x="6518209" y="4016292"/>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Diego</a:t>
            </a:r>
          </a:p>
          <a:p>
            <a:pPr algn="ctr">
              <a:lnSpc>
                <a:spcPct val="90000"/>
              </a:lnSpc>
              <a:defRPr sz="1600">
                <a:latin typeface="Arial"/>
                <a:ea typeface="Arial"/>
                <a:cs typeface="Arial"/>
                <a:sym typeface="Arial"/>
              </a:defRPr>
            </a:pPr>
            <a:r>
              <a:rPr lang="en-US" sz="1200" dirty="0">
                <a:latin typeface="+mn-lt"/>
              </a:rPr>
              <a:t>Vargas</a:t>
            </a:r>
          </a:p>
          <a:p>
            <a:pPr algn="ctr">
              <a:lnSpc>
                <a:spcPct val="90000"/>
              </a:lnSpc>
              <a:defRPr sz="1600">
                <a:latin typeface="Arial"/>
                <a:ea typeface="Arial"/>
                <a:cs typeface="Arial"/>
                <a:sym typeface="Arial"/>
              </a:defRPr>
            </a:pPr>
            <a:r>
              <a:rPr lang="en-US" sz="1200" dirty="0" err="1">
                <a:latin typeface="+mn-lt"/>
              </a:rPr>
              <a:t>Wesleylan</a:t>
            </a:r>
            <a:endParaRPr sz="1200" dirty="0">
              <a:latin typeface="+mn-lt"/>
            </a:endParaRPr>
          </a:p>
        </p:txBody>
      </p:sp>
      <p:sp>
        <p:nvSpPr>
          <p:cNvPr id="41" name="Shape 152">
            <a:extLst>
              <a:ext uri="{FF2B5EF4-FFF2-40B4-BE49-F238E27FC236}">
                <a16:creationId xmlns:a16="http://schemas.microsoft.com/office/drawing/2014/main" id="{AD5C871E-78DA-B24B-AEC2-74FB04FABECD}"/>
              </a:ext>
            </a:extLst>
          </p:cNvPr>
          <p:cNvSpPr/>
          <p:nvPr/>
        </p:nvSpPr>
        <p:spPr>
          <a:xfrm>
            <a:off x="5420702" y="4019240"/>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Alan</a:t>
            </a:r>
          </a:p>
          <a:p>
            <a:pPr algn="ctr">
              <a:lnSpc>
                <a:spcPct val="90000"/>
              </a:lnSpc>
              <a:defRPr sz="1600">
                <a:latin typeface="Arial"/>
                <a:ea typeface="Arial"/>
                <a:cs typeface="Arial"/>
                <a:sym typeface="Arial"/>
              </a:defRPr>
            </a:pPr>
            <a:r>
              <a:rPr lang="en-US" sz="1200" dirty="0">
                <a:latin typeface="+mn-lt"/>
              </a:rPr>
              <a:t>Garcia</a:t>
            </a:r>
          </a:p>
          <a:p>
            <a:pPr algn="ctr">
              <a:lnSpc>
                <a:spcPct val="90000"/>
              </a:lnSpc>
              <a:defRPr sz="1600">
                <a:latin typeface="Arial"/>
                <a:ea typeface="Arial"/>
                <a:cs typeface="Arial"/>
                <a:sym typeface="Arial"/>
              </a:defRPr>
            </a:pPr>
            <a:r>
              <a:rPr lang="en-US" sz="1200" dirty="0">
                <a:latin typeface="+mn-lt"/>
              </a:rPr>
              <a:t>UTEP</a:t>
            </a:r>
            <a:endParaRPr sz="1200" dirty="0">
              <a:latin typeface="+mn-lt"/>
            </a:endParaRPr>
          </a:p>
        </p:txBody>
      </p:sp>
      <p:pic>
        <p:nvPicPr>
          <p:cNvPr id="42" name="Picture 41">
            <a:extLst>
              <a:ext uri="{FF2B5EF4-FFF2-40B4-BE49-F238E27FC236}">
                <a16:creationId xmlns:a16="http://schemas.microsoft.com/office/drawing/2014/main" id="{8905709E-A963-5E4E-8FBA-88E6804F3501}"/>
              </a:ext>
            </a:extLst>
          </p:cNvPr>
          <p:cNvPicPr>
            <a:picLocks noChangeAspect="1"/>
          </p:cNvPicPr>
          <p:nvPr/>
        </p:nvPicPr>
        <p:blipFill>
          <a:blip r:embed="rId15"/>
          <a:stretch>
            <a:fillRect/>
          </a:stretch>
        </p:blipFill>
        <p:spPr>
          <a:xfrm>
            <a:off x="5461932" y="2848648"/>
            <a:ext cx="962505" cy="1155006"/>
          </a:xfrm>
          <a:prstGeom prst="rect">
            <a:avLst/>
          </a:prstGeom>
        </p:spPr>
      </p:pic>
      <p:sp>
        <p:nvSpPr>
          <p:cNvPr id="43" name="Shape 152">
            <a:extLst>
              <a:ext uri="{FF2B5EF4-FFF2-40B4-BE49-F238E27FC236}">
                <a16:creationId xmlns:a16="http://schemas.microsoft.com/office/drawing/2014/main" id="{4456C468-037B-9047-B25F-723B924D44D1}"/>
              </a:ext>
            </a:extLst>
          </p:cNvPr>
          <p:cNvSpPr/>
          <p:nvPr/>
        </p:nvSpPr>
        <p:spPr>
          <a:xfrm>
            <a:off x="6537497" y="5902000"/>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Jack</a:t>
            </a:r>
          </a:p>
          <a:p>
            <a:pPr algn="ctr">
              <a:lnSpc>
                <a:spcPct val="90000"/>
              </a:lnSpc>
              <a:defRPr sz="1600">
                <a:latin typeface="Arial"/>
                <a:ea typeface="Arial"/>
                <a:cs typeface="Arial"/>
                <a:sym typeface="Arial"/>
              </a:defRPr>
            </a:pPr>
            <a:r>
              <a:rPr lang="en-US" sz="1200" dirty="0">
                <a:latin typeface="+mn-lt"/>
              </a:rPr>
              <a:t>Boyle</a:t>
            </a:r>
          </a:p>
          <a:p>
            <a:pPr algn="ctr">
              <a:lnSpc>
                <a:spcPct val="90000"/>
              </a:lnSpc>
              <a:defRPr sz="1600">
                <a:latin typeface="Arial"/>
                <a:ea typeface="Arial"/>
                <a:cs typeface="Arial"/>
                <a:sym typeface="Arial"/>
              </a:defRPr>
            </a:pPr>
            <a:r>
              <a:rPr lang="en-US" sz="1200" dirty="0">
                <a:latin typeface="+mn-lt"/>
              </a:rPr>
              <a:t>Surrey</a:t>
            </a:r>
            <a:endParaRPr sz="1200" dirty="0">
              <a:latin typeface="+mn-lt"/>
            </a:endParaRPr>
          </a:p>
        </p:txBody>
      </p:sp>
      <p:sp>
        <p:nvSpPr>
          <p:cNvPr id="44" name="Shape 152">
            <a:extLst>
              <a:ext uri="{FF2B5EF4-FFF2-40B4-BE49-F238E27FC236}">
                <a16:creationId xmlns:a16="http://schemas.microsoft.com/office/drawing/2014/main" id="{9C808DA0-8CE8-4E48-8AD5-3E3C268CEC0E}"/>
              </a:ext>
            </a:extLst>
          </p:cNvPr>
          <p:cNvSpPr/>
          <p:nvPr/>
        </p:nvSpPr>
        <p:spPr>
          <a:xfrm>
            <a:off x="4372692" y="4019240"/>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Alex</a:t>
            </a:r>
          </a:p>
          <a:p>
            <a:pPr algn="ctr">
              <a:lnSpc>
                <a:spcPct val="90000"/>
              </a:lnSpc>
              <a:defRPr sz="1600">
                <a:latin typeface="Arial"/>
                <a:ea typeface="Arial"/>
                <a:cs typeface="Arial"/>
                <a:sym typeface="Arial"/>
              </a:defRPr>
            </a:pPr>
            <a:r>
              <a:rPr lang="en-US" sz="1200" dirty="0" err="1">
                <a:latin typeface="+mn-lt"/>
              </a:rPr>
              <a:t>Guirado</a:t>
            </a:r>
            <a:endParaRPr lang="en-US" sz="1200" dirty="0">
              <a:latin typeface="+mn-lt"/>
            </a:endParaRPr>
          </a:p>
          <a:p>
            <a:pPr algn="ctr">
              <a:lnSpc>
                <a:spcPct val="90000"/>
              </a:lnSpc>
              <a:defRPr sz="1600">
                <a:latin typeface="Arial"/>
                <a:ea typeface="Arial"/>
                <a:cs typeface="Arial"/>
                <a:sym typeface="Arial"/>
              </a:defRPr>
            </a:pPr>
            <a:r>
              <a:rPr lang="en-US" sz="1200" dirty="0">
                <a:latin typeface="+mn-lt"/>
              </a:rPr>
              <a:t>Sonora</a:t>
            </a:r>
            <a:endParaRPr sz="1200" dirty="0">
              <a:latin typeface="+mn-lt"/>
            </a:endParaRPr>
          </a:p>
        </p:txBody>
      </p:sp>
      <p:pic>
        <p:nvPicPr>
          <p:cNvPr id="46" name="Picture 45">
            <a:extLst>
              <a:ext uri="{FF2B5EF4-FFF2-40B4-BE49-F238E27FC236}">
                <a16:creationId xmlns:a16="http://schemas.microsoft.com/office/drawing/2014/main" id="{EE6B7197-8188-9B4A-A878-9D10D0B47098}"/>
              </a:ext>
            </a:extLst>
          </p:cNvPr>
          <p:cNvPicPr>
            <a:picLocks noChangeAspect="1"/>
          </p:cNvPicPr>
          <p:nvPr/>
        </p:nvPicPr>
        <p:blipFill>
          <a:blip r:embed="rId16"/>
          <a:stretch>
            <a:fillRect/>
          </a:stretch>
        </p:blipFill>
        <p:spPr>
          <a:xfrm>
            <a:off x="7613399" y="4773751"/>
            <a:ext cx="806783" cy="1117971"/>
          </a:xfrm>
          <a:prstGeom prst="rect">
            <a:avLst/>
          </a:prstGeom>
        </p:spPr>
      </p:pic>
      <p:sp>
        <p:nvSpPr>
          <p:cNvPr id="47" name="Rectangle 46">
            <a:extLst>
              <a:ext uri="{FF2B5EF4-FFF2-40B4-BE49-F238E27FC236}">
                <a16:creationId xmlns:a16="http://schemas.microsoft.com/office/drawing/2014/main" id="{983AFC1D-454D-0449-AE2D-3EB3C1852929}"/>
              </a:ext>
            </a:extLst>
          </p:cNvPr>
          <p:cNvSpPr/>
          <p:nvPr/>
        </p:nvSpPr>
        <p:spPr>
          <a:xfrm>
            <a:off x="6689199" y="2115617"/>
            <a:ext cx="1080561" cy="646331"/>
          </a:xfrm>
          <a:prstGeom prst="rect">
            <a:avLst/>
          </a:prstGeom>
        </p:spPr>
        <p:txBody>
          <a:bodyPr wrap="square">
            <a:spAutoFit/>
          </a:bodyPr>
          <a:lstStyle/>
          <a:p>
            <a:pPr algn="ctr"/>
            <a:r>
              <a:rPr lang="en-US" sz="1200" dirty="0">
                <a:latin typeface="+mn-lt"/>
              </a:rPr>
              <a:t>Elisa Romero </a:t>
            </a:r>
          </a:p>
          <a:p>
            <a:pPr algn="ctr"/>
            <a:r>
              <a:rPr lang="en-US" sz="1200" dirty="0">
                <a:latin typeface="+mn-lt"/>
              </a:rPr>
              <a:t>UTK</a:t>
            </a:r>
          </a:p>
        </p:txBody>
      </p:sp>
      <p:sp>
        <p:nvSpPr>
          <p:cNvPr id="48" name="Rectangle 47">
            <a:extLst>
              <a:ext uri="{FF2B5EF4-FFF2-40B4-BE49-F238E27FC236}">
                <a16:creationId xmlns:a16="http://schemas.microsoft.com/office/drawing/2014/main" id="{9C3F012C-0542-684D-BA40-9609E58716B1}"/>
              </a:ext>
            </a:extLst>
          </p:cNvPr>
          <p:cNvSpPr/>
          <p:nvPr/>
        </p:nvSpPr>
        <p:spPr>
          <a:xfrm>
            <a:off x="5703366" y="2122465"/>
            <a:ext cx="1080561" cy="646331"/>
          </a:xfrm>
          <a:prstGeom prst="rect">
            <a:avLst/>
          </a:prstGeom>
        </p:spPr>
        <p:txBody>
          <a:bodyPr wrap="square">
            <a:spAutoFit/>
          </a:bodyPr>
          <a:lstStyle/>
          <a:p>
            <a:pPr algn="ctr"/>
            <a:r>
              <a:rPr lang="en-US" sz="1200" dirty="0">
                <a:latin typeface="+mn-lt"/>
              </a:rPr>
              <a:t>Brennan Hackett </a:t>
            </a:r>
          </a:p>
          <a:p>
            <a:pPr algn="ctr"/>
            <a:r>
              <a:rPr lang="en-US" sz="1200" dirty="0">
                <a:latin typeface="+mn-lt"/>
              </a:rPr>
              <a:t>UTK</a:t>
            </a:r>
          </a:p>
        </p:txBody>
      </p:sp>
      <p:sp>
        <p:nvSpPr>
          <p:cNvPr id="49" name="Rectangle 48">
            <a:extLst>
              <a:ext uri="{FF2B5EF4-FFF2-40B4-BE49-F238E27FC236}">
                <a16:creationId xmlns:a16="http://schemas.microsoft.com/office/drawing/2014/main" id="{9EB0B546-1795-EB46-82A8-2F2DA1CCA223}"/>
              </a:ext>
            </a:extLst>
          </p:cNvPr>
          <p:cNvSpPr/>
          <p:nvPr/>
        </p:nvSpPr>
        <p:spPr>
          <a:xfrm>
            <a:off x="4585223" y="2115617"/>
            <a:ext cx="1080561" cy="646331"/>
          </a:xfrm>
          <a:prstGeom prst="rect">
            <a:avLst/>
          </a:prstGeom>
        </p:spPr>
        <p:txBody>
          <a:bodyPr wrap="square">
            <a:spAutoFit/>
          </a:bodyPr>
          <a:lstStyle/>
          <a:p>
            <a:pPr algn="ctr"/>
            <a:r>
              <a:rPr lang="en-US" sz="1200" dirty="0">
                <a:latin typeface="+mn-lt"/>
              </a:rPr>
              <a:t>Ran </a:t>
            </a:r>
          </a:p>
          <a:p>
            <a:pPr algn="ctr"/>
            <a:r>
              <a:rPr lang="en-US" sz="1200" dirty="0">
                <a:latin typeface="+mn-lt"/>
              </a:rPr>
              <a:t>Chu </a:t>
            </a:r>
          </a:p>
          <a:p>
            <a:pPr algn="ctr"/>
            <a:r>
              <a:rPr lang="en-US" sz="1200" dirty="0">
                <a:latin typeface="+mn-lt"/>
              </a:rPr>
              <a:t>UTK</a:t>
            </a:r>
          </a:p>
        </p:txBody>
      </p:sp>
      <p:pic>
        <p:nvPicPr>
          <p:cNvPr id="52" name="Picture 51">
            <a:extLst>
              <a:ext uri="{FF2B5EF4-FFF2-40B4-BE49-F238E27FC236}">
                <a16:creationId xmlns:a16="http://schemas.microsoft.com/office/drawing/2014/main" id="{A846D5A2-2D6C-304D-BD82-8A7866C2E09F}"/>
              </a:ext>
            </a:extLst>
          </p:cNvPr>
          <p:cNvPicPr>
            <a:picLocks noChangeAspect="1"/>
          </p:cNvPicPr>
          <p:nvPr/>
        </p:nvPicPr>
        <p:blipFill>
          <a:blip r:embed="rId17"/>
          <a:stretch>
            <a:fillRect/>
          </a:stretch>
        </p:blipFill>
        <p:spPr>
          <a:xfrm>
            <a:off x="7577344" y="2833393"/>
            <a:ext cx="852631" cy="1145843"/>
          </a:xfrm>
          <a:prstGeom prst="rect">
            <a:avLst/>
          </a:prstGeom>
        </p:spPr>
      </p:pic>
      <p:sp>
        <p:nvSpPr>
          <p:cNvPr id="53" name="Shape 152">
            <a:extLst>
              <a:ext uri="{FF2B5EF4-FFF2-40B4-BE49-F238E27FC236}">
                <a16:creationId xmlns:a16="http://schemas.microsoft.com/office/drawing/2014/main" id="{73B6C493-4CCA-4C41-B90C-5446DB25CE7C}"/>
              </a:ext>
            </a:extLst>
          </p:cNvPr>
          <p:cNvSpPr/>
          <p:nvPr/>
        </p:nvSpPr>
        <p:spPr>
          <a:xfrm>
            <a:off x="7522720" y="3988684"/>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Ivan </a:t>
            </a:r>
          </a:p>
          <a:p>
            <a:pPr algn="ctr">
              <a:lnSpc>
                <a:spcPct val="90000"/>
              </a:lnSpc>
              <a:defRPr sz="1600">
                <a:latin typeface="Arial"/>
                <a:ea typeface="Arial"/>
                <a:cs typeface="Arial"/>
                <a:sym typeface="Arial"/>
              </a:defRPr>
            </a:pPr>
            <a:r>
              <a:rPr lang="en-US" sz="1200" dirty="0">
                <a:latin typeface="+mn-lt"/>
              </a:rPr>
              <a:t>Corona</a:t>
            </a:r>
          </a:p>
          <a:p>
            <a:pPr algn="ctr">
              <a:lnSpc>
                <a:spcPct val="90000"/>
              </a:lnSpc>
              <a:defRPr sz="1600">
                <a:latin typeface="Arial"/>
                <a:ea typeface="Arial"/>
                <a:cs typeface="Arial"/>
                <a:sym typeface="Arial"/>
              </a:defRPr>
            </a:pPr>
            <a:r>
              <a:rPr lang="en-US" sz="1200" dirty="0">
                <a:latin typeface="+mn-lt"/>
              </a:rPr>
              <a:t>UAEM</a:t>
            </a:r>
            <a:endParaRPr sz="1200" dirty="0">
              <a:latin typeface="+mn-lt"/>
            </a:endParaRPr>
          </a:p>
        </p:txBody>
      </p:sp>
      <p:pic>
        <p:nvPicPr>
          <p:cNvPr id="55" name="Picture 54">
            <a:extLst>
              <a:ext uri="{FF2B5EF4-FFF2-40B4-BE49-F238E27FC236}">
                <a16:creationId xmlns:a16="http://schemas.microsoft.com/office/drawing/2014/main" id="{3AE81203-3DDE-F049-85D2-F3D7E298F5E3}"/>
              </a:ext>
            </a:extLst>
          </p:cNvPr>
          <p:cNvPicPr>
            <a:picLocks noChangeAspect="1"/>
          </p:cNvPicPr>
          <p:nvPr/>
        </p:nvPicPr>
        <p:blipFill>
          <a:blip r:embed="rId18"/>
          <a:stretch>
            <a:fillRect/>
          </a:stretch>
        </p:blipFill>
        <p:spPr>
          <a:xfrm>
            <a:off x="6791980" y="999014"/>
            <a:ext cx="839915" cy="1114143"/>
          </a:xfrm>
          <a:prstGeom prst="rect">
            <a:avLst/>
          </a:prstGeom>
        </p:spPr>
      </p:pic>
      <p:sp>
        <p:nvSpPr>
          <p:cNvPr id="58" name="Shape 152">
            <a:extLst>
              <a:ext uri="{FF2B5EF4-FFF2-40B4-BE49-F238E27FC236}">
                <a16:creationId xmlns:a16="http://schemas.microsoft.com/office/drawing/2014/main" id="{49F5ABFB-DD78-6245-9987-B26F179E758E}"/>
              </a:ext>
            </a:extLst>
          </p:cNvPr>
          <p:cNvSpPr/>
          <p:nvPr/>
        </p:nvSpPr>
        <p:spPr>
          <a:xfrm>
            <a:off x="8523817" y="5904944"/>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Biswas</a:t>
            </a:r>
          </a:p>
          <a:p>
            <a:pPr algn="ctr">
              <a:lnSpc>
                <a:spcPct val="90000"/>
              </a:lnSpc>
              <a:defRPr sz="1600">
                <a:latin typeface="Arial"/>
                <a:ea typeface="Arial"/>
                <a:cs typeface="Arial"/>
                <a:sym typeface="Arial"/>
              </a:defRPr>
            </a:pPr>
            <a:r>
              <a:rPr lang="en-US" sz="1200" dirty="0">
                <a:latin typeface="+mn-lt"/>
              </a:rPr>
              <a:t>Sharma</a:t>
            </a:r>
          </a:p>
          <a:p>
            <a:pPr algn="ctr">
              <a:lnSpc>
                <a:spcPct val="90000"/>
              </a:lnSpc>
              <a:defRPr sz="1600">
                <a:latin typeface="Arial"/>
                <a:ea typeface="Arial"/>
                <a:cs typeface="Arial"/>
                <a:sym typeface="Arial"/>
              </a:defRPr>
            </a:pPr>
            <a:r>
              <a:rPr lang="en-US" sz="1200" dirty="0">
                <a:latin typeface="+mn-lt"/>
              </a:rPr>
              <a:t>UTK</a:t>
            </a:r>
            <a:endParaRPr sz="1200" dirty="0">
              <a:latin typeface="+mn-lt"/>
            </a:endParaRPr>
          </a:p>
        </p:txBody>
      </p:sp>
      <p:pic>
        <p:nvPicPr>
          <p:cNvPr id="60" name="Picture 59">
            <a:extLst>
              <a:ext uri="{FF2B5EF4-FFF2-40B4-BE49-F238E27FC236}">
                <a16:creationId xmlns:a16="http://schemas.microsoft.com/office/drawing/2014/main" id="{5A413AD1-796D-744A-ACE8-E8D7B82EC1CD}"/>
              </a:ext>
            </a:extLst>
          </p:cNvPr>
          <p:cNvPicPr>
            <a:picLocks noChangeAspect="1"/>
          </p:cNvPicPr>
          <p:nvPr/>
        </p:nvPicPr>
        <p:blipFill>
          <a:blip r:embed="rId19"/>
          <a:stretch>
            <a:fillRect/>
          </a:stretch>
        </p:blipFill>
        <p:spPr>
          <a:xfrm>
            <a:off x="8560254" y="4762698"/>
            <a:ext cx="854477" cy="1139302"/>
          </a:xfrm>
          <a:prstGeom prst="rect">
            <a:avLst/>
          </a:prstGeom>
        </p:spPr>
      </p:pic>
      <p:pic>
        <p:nvPicPr>
          <p:cNvPr id="62" name="Picture 61">
            <a:extLst>
              <a:ext uri="{FF2B5EF4-FFF2-40B4-BE49-F238E27FC236}">
                <a16:creationId xmlns:a16="http://schemas.microsoft.com/office/drawing/2014/main" id="{A04FAFB3-F6E0-2C46-9800-4185BF8BD1D2}"/>
              </a:ext>
            </a:extLst>
          </p:cNvPr>
          <p:cNvPicPr>
            <a:picLocks noChangeAspect="1"/>
          </p:cNvPicPr>
          <p:nvPr/>
        </p:nvPicPr>
        <p:blipFill>
          <a:blip r:embed="rId20"/>
          <a:stretch>
            <a:fillRect/>
          </a:stretch>
        </p:blipFill>
        <p:spPr>
          <a:xfrm>
            <a:off x="10410482" y="2864793"/>
            <a:ext cx="881164" cy="1101455"/>
          </a:xfrm>
          <a:prstGeom prst="rect">
            <a:avLst/>
          </a:prstGeom>
        </p:spPr>
      </p:pic>
      <p:sp>
        <p:nvSpPr>
          <p:cNvPr id="63" name="Shape 152">
            <a:extLst>
              <a:ext uri="{FF2B5EF4-FFF2-40B4-BE49-F238E27FC236}">
                <a16:creationId xmlns:a16="http://schemas.microsoft.com/office/drawing/2014/main" id="{C5225B4F-9BC4-9B4E-ADEE-D2C117DE9889}"/>
              </a:ext>
            </a:extLst>
          </p:cNvPr>
          <p:cNvSpPr/>
          <p:nvPr/>
        </p:nvSpPr>
        <p:spPr>
          <a:xfrm>
            <a:off x="10355392" y="3988685"/>
            <a:ext cx="966178"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Cristian</a:t>
            </a:r>
          </a:p>
          <a:p>
            <a:pPr algn="ctr">
              <a:lnSpc>
                <a:spcPct val="90000"/>
              </a:lnSpc>
              <a:defRPr sz="1600">
                <a:latin typeface="Arial"/>
                <a:ea typeface="Arial"/>
                <a:cs typeface="Arial"/>
                <a:sym typeface="Arial"/>
              </a:defRPr>
            </a:pPr>
            <a:r>
              <a:rPr lang="en-US" sz="1200" dirty="0" err="1">
                <a:latin typeface="+mn-lt"/>
              </a:rPr>
              <a:t>Baldenegro</a:t>
            </a:r>
            <a:endParaRPr lang="en-US" sz="1200" dirty="0">
              <a:latin typeface="+mn-lt"/>
            </a:endParaRPr>
          </a:p>
          <a:p>
            <a:pPr algn="ctr">
              <a:lnSpc>
                <a:spcPct val="90000"/>
              </a:lnSpc>
              <a:defRPr sz="1600">
                <a:latin typeface="Arial"/>
                <a:ea typeface="Arial"/>
                <a:cs typeface="Arial"/>
                <a:sym typeface="Arial"/>
              </a:defRPr>
            </a:pPr>
            <a:r>
              <a:rPr lang="en-US" sz="1200" dirty="0">
                <a:latin typeface="+mn-lt"/>
              </a:rPr>
              <a:t>Sonora</a:t>
            </a:r>
            <a:endParaRPr sz="1200" dirty="0">
              <a:latin typeface="+mn-lt"/>
            </a:endParaRPr>
          </a:p>
        </p:txBody>
      </p:sp>
      <p:pic>
        <p:nvPicPr>
          <p:cNvPr id="65" name="Picture 64">
            <a:extLst>
              <a:ext uri="{FF2B5EF4-FFF2-40B4-BE49-F238E27FC236}">
                <a16:creationId xmlns:a16="http://schemas.microsoft.com/office/drawing/2014/main" id="{C0DA5808-3924-6143-9471-3D924BF496BB}"/>
              </a:ext>
            </a:extLst>
          </p:cNvPr>
          <p:cNvPicPr>
            <a:picLocks noChangeAspect="1"/>
          </p:cNvPicPr>
          <p:nvPr/>
        </p:nvPicPr>
        <p:blipFill>
          <a:blip r:embed="rId21"/>
          <a:stretch>
            <a:fillRect/>
          </a:stretch>
        </p:blipFill>
        <p:spPr>
          <a:xfrm>
            <a:off x="10410482" y="4773751"/>
            <a:ext cx="835744" cy="1108416"/>
          </a:xfrm>
          <a:prstGeom prst="rect">
            <a:avLst/>
          </a:prstGeom>
        </p:spPr>
      </p:pic>
      <p:sp>
        <p:nvSpPr>
          <p:cNvPr id="66" name="Shape 152">
            <a:extLst>
              <a:ext uri="{FF2B5EF4-FFF2-40B4-BE49-F238E27FC236}">
                <a16:creationId xmlns:a16="http://schemas.microsoft.com/office/drawing/2014/main" id="{B0C7A1BD-A2A9-2B4E-86DB-58A369C8507D}"/>
              </a:ext>
            </a:extLst>
          </p:cNvPr>
          <p:cNvSpPr/>
          <p:nvPr/>
        </p:nvSpPr>
        <p:spPr>
          <a:xfrm>
            <a:off x="10394300" y="5882167"/>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David Murphy</a:t>
            </a:r>
          </a:p>
          <a:p>
            <a:pPr algn="ctr">
              <a:lnSpc>
                <a:spcPct val="90000"/>
              </a:lnSpc>
              <a:defRPr sz="1600">
                <a:latin typeface="Arial"/>
                <a:ea typeface="Arial"/>
                <a:cs typeface="Arial"/>
                <a:sym typeface="Arial"/>
              </a:defRPr>
            </a:pPr>
            <a:r>
              <a:rPr lang="en-US" sz="1200" dirty="0">
                <a:latin typeface="+mn-lt"/>
              </a:rPr>
              <a:t>UCD</a:t>
            </a:r>
            <a:endParaRPr sz="1200" dirty="0">
              <a:latin typeface="+mn-lt"/>
            </a:endParaRPr>
          </a:p>
        </p:txBody>
      </p:sp>
      <p:pic>
        <p:nvPicPr>
          <p:cNvPr id="67" name="Picture 66" descr="Screen Shot 2017-02-05 at 12.15.03 AM.png">
            <a:extLst>
              <a:ext uri="{FF2B5EF4-FFF2-40B4-BE49-F238E27FC236}">
                <a16:creationId xmlns:a16="http://schemas.microsoft.com/office/drawing/2014/main" id="{4DEF01E3-D931-AE48-859E-1BCF86ED97B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768291" y="1000086"/>
            <a:ext cx="807861" cy="1128529"/>
          </a:xfrm>
          <a:prstGeom prst="rect">
            <a:avLst/>
          </a:prstGeom>
        </p:spPr>
      </p:pic>
      <p:sp>
        <p:nvSpPr>
          <p:cNvPr id="68" name="Rectangle 67">
            <a:extLst>
              <a:ext uri="{FF2B5EF4-FFF2-40B4-BE49-F238E27FC236}">
                <a16:creationId xmlns:a16="http://schemas.microsoft.com/office/drawing/2014/main" id="{25AC3E71-FD03-3747-98BC-7284C34D00B3}"/>
              </a:ext>
            </a:extLst>
          </p:cNvPr>
          <p:cNvSpPr/>
          <p:nvPr/>
        </p:nvSpPr>
        <p:spPr>
          <a:xfrm>
            <a:off x="8559483" y="2102956"/>
            <a:ext cx="1151038" cy="646331"/>
          </a:xfrm>
          <a:prstGeom prst="rect">
            <a:avLst/>
          </a:prstGeom>
        </p:spPr>
        <p:txBody>
          <a:bodyPr wrap="square">
            <a:spAutoFit/>
          </a:bodyPr>
          <a:lstStyle/>
          <a:p>
            <a:pPr algn="ctr"/>
            <a:r>
              <a:rPr lang="en-US" sz="1200" dirty="0">
                <a:latin typeface="+mn-lt"/>
              </a:rPr>
              <a:t>James </a:t>
            </a:r>
          </a:p>
          <a:p>
            <a:pPr algn="ctr"/>
            <a:r>
              <a:rPr lang="en-US" sz="1200" dirty="0">
                <a:latin typeface="+mn-lt"/>
              </a:rPr>
              <a:t>Matta</a:t>
            </a:r>
          </a:p>
          <a:p>
            <a:pPr algn="ctr"/>
            <a:r>
              <a:rPr lang="en-US" sz="1200" dirty="0">
                <a:latin typeface="+mn-lt"/>
              </a:rPr>
              <a:t>ORNL</a:t>
            </a:r>
          </a:p>
        </p:txBody>
      </p:sp>
      <p:pic>
        <p:nvPicPr>
          <p:cNvPr id="71" name="Picture 70">
            <a:extLst>
              <a:ext uri="{FF2B5EF4-FFF2-40B4-BE49-F238E27FC236}">
                <a16:creationId xmlns:a16="http://schemas.microsoft.com/office/drawing/2014/main" id="{09CE7AD9-AAA3-CB47-9AB2-7ACFFCEF31E5}"/>
              </a:ext>
            </a:extLst>
          </p:cNvPr>
          <p:cNvPicPr>
            <a:picLocks noChangeAspect="1"/>
          </p:cNvPicPr>
          <p:nvPr/>
        </p:nvPicPr>
        <p:blipFill>
          <a:blip r:embed="rId23"/>
          <a:stretch>
            <a:fillRect/>
          </a:stretch>
        </p:blipFill>
        <p:spPr>
          <a:xfrm>
            <a:off x="11321570" y="4773751"/>
            <a:ext cx="717709" cy="1081534"/>
          </a:xfrm>
          <a:prstGeom prst="rect">
            <a:avLst/>
          </a:prstGeom>
        </p:spPr>
      </p:pic>
      <p:sp>
        <p:nvSpPr>
          <p:cNvPr id="72" name="Shape 152">
            <a:extLst>
              <a:ext uri="{FF2B5EF4-FFF2-40B4-BE49-F238E27FC236}">
                <a16:creationId xmlns:a16="http://schemas.microsoft.com/office/drawing/2014/main" id="{F1EF6DC8-C163-D744-A386-E387B8B7289E}"/>
              </a:ext>
            </a:extLst>
          </p:cNvPr>
          <p:cNvSpPr/>
          <p:nvPr/>
        </p:nvSpPr>
        <p:spPr>
          <a:xfrm>
            <a:off x="11236243" y="5874985"/>
            <a:ext cx="762599"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err="1">
                <a:latin typeface="+mn-lt"/>
              </a:rPr>
              <a:t>Shiyu</a:t>
            </a:r>
            <a:r>
              <a:rPr lang="en-US" sz="1200" dirty="0">
                <a:latin typeface="+mn-lt"/>
              </a:rPr>
              <a:t> Fan</a:t>
            </a:r>
          </a:p>
          <a:p>
            <a:pPr algn="ctr">
              <a:lnSpc>
                <a:spcPct val="90000"/>
              </a:lnSpc>
              <a:defRPr sz="1600">
                <a:latin typeface="Arial"/>
                <a:ea typeface="Arial"/>
                <a:cs typeface="Arial"/>
                <a:sym typeface="Arial"/>
              </a:defRPr>
            </a:pPr>
            <a:r>
              <a:rPr lang="en-US" sz="1200" dirty="0">
                <a:latin typeface="+mn-lt"/>
              </a:rPr>
              <a:t>UTK</a:t>
            </a:r>
            <a:endParaRPr sz="1200" dirty="0">
              <a:latin typeface="+mn-lt"/>
            </a:endParaRPr>
          </a:p>
        </p:txBody>
      </p:sp>
      <p:pic>
        <p:nvPicPr>
          <p:cNvPr id="74" name="Picture 73">
            <a:extLst>
              <a:ext uri="{FF2B5EF4-FFF2-40B4-BE49-F238E27FC236}">
                <a16:creationId xmlns:a16="http://schemas.microsoft.com/office/drawing/2014/main" id="{F839DF6D-9A7A-3A45-B049-028AA2194B80}"/>
              </a:ext>
            </a:extLst>
          </p:cNvPr>
          <p:cNvPicPr>
            <a:picLocks noChangeAspect="1"/>
          </p:cNvPicPr>
          <p:nvPr/>
        </p:nvPicPr>
        <p:blipFill>
          <a:blip r:embed="rId24"/>
          <a:stretch>
            <a:fillRect/>
          </a:stretch>
        </p:blipFill>
        <p:spPr>
          <a:xfrm>
            <a:off x="9676629" y="993937"/>
            <a:ext cx="869346" cy="1130150"/>
          </a:xfrm>
          <a:prstGeom prst="rect">
            <a:avLst/>
          </a:prstGeom>
        </p:spPr>
      </p:pic>
      <p:sp>
        <p:nvSpPr>
          <p:cNvPr id="76" name="Rectangle 75">
            <a:extLst>
              <a:ext uri="{FF2B5EF4-FFF2-40B4-BE49-F238E27FC236}">
                <a16:creationId xmlns:a16="http://schemas.microsoft.com/office/drawing/2014/main" id="{00F6910C-A551-B04C-A4E2-ADEBF6A73E85}"/>
              </a:ext>
            </a:extLst>
          </p:cNvPr>
          <p:cNvSpPr/>
          <p:nvPr/>
        </p:nvSpPr>
        <p:spPr>
          <a:xfrm>
            <a:off x="9511045" y="2108924"/>
            <a:ext cx="1151038" cy="646331"/>
          </a:xfrm>
          <a:prstGeom prst="rect">
            <a:avLst/>
          </a:prstGeom>
        </p:spPr>
        <p:txBody>
          <a:bodyPr wrap="square">
            <a:spAutoFit/>
          </a:bodyPr>
          <a:lstStyle/>
          <a:p>
            <a:pPr algn="ctr"/>
            <a:r>
              <a:rPr lang="en-US" sz="1200" dirty="0">
                <a:latin typeface="+mn-lt"/>
              </a:rPr>
              <a:t>Brandon</a:t>
            </a:r>
          </a:p>
          <a:p>
            <a:pPr algn="ctr"/>
            <a:r>
              <a:rPr lang="en-US" sz="1200" dirty="0">
                <a:latin typeface="+mn-lt"/>
              </a:rPr>
              <a:t>White</a:t>
            </a:r>
          </a:p>
          <a:p>
            <a:pPr algn="ctr"/>
            <a:r>
              <a:rPr lang="en-US" sz="1200" dirty="0">
                <a:latin typeface="+mn-lt"/>
              </a:rPr>
              <a:t>ORNL</a:t>
            </a:r>
          </a:p>
        </p:txBody>
      </p:sp>
      <p:sp>
        <p:nvSpPr>
          <p:cNvPr id="77" name="TextBox 76">
            <a:extLst>
              <a:ext uri="{FF2B5EF4-FFF2-40B4-BE49-F238E27FC236}">
                <a16:creationId xmlns:a16="http://schemas.microsoft.com/office/drawing/2014/main" id="{7AD4DDF8-3422-D345-A26C-CF7CC6191B74}"/>
              </a:ext>
            </a:extLst>
          </p:cNvPr>
          <p:cNvSpPr txBox="1"/>
          <p:nvPr/>
        </p:nvSpPr>
        <p:spPr>
          <a:xfrm>
            <a:off x="7406570" y="6506767"/>
            <a:ext cx="4721883" cy="341632"/>
          </a:xfrm>
          <a:prstGeom prst="rect">
            <a:avLst/>
          </a:prstGeom>
          <a:noFill/>
        </p:spPr>
        <p:txBody>
          <a:bodyPr wrap="square" rtlCol="0">
            <a:spAutoFit/>
          </a:bodyPr>
          <a:lstStyle/>
          <a:p>
            <a:pPr algn="r">
              <a:lnSpc>
                <a:spcPct val="90000"/>
              </a:lnSpc>
            </a:pPr>
            <a:r>
              <a:rPr lang="en-US" dirty="0">
                <a:latin typeface="+mn-lt"/>
              </a:rPr>
              <a:t>+ 28 more from collaboration institutions</a:t>
            </a:r>
          </a:p>
        </p:txBody>
      </p:sp>
    </p:spTree>
    <p:extLst>
      <p:ext uri="{BB962C8B-B14F-4D97-AF65-F5344CB8AC3E}">
        <p14:creationId xmlns:p14="http://schemas.microsoft.com/office/powerpoint/2010/main" val="1719190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43"/>
          <p:cNvSpPr/>
          <p:nvPr/>
        </p:nvSpPr>
        <p:spPr>
          <a:xfrm>
            <a:off x="9391170" y="5662026"/>
            <a:ext cx="1463948" cy="5355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600" dirty="0">
                <a:latin typeface="+mn-lt"/>
              </a:rPr>
              <a:t>Grayson Rich</a:t>
            </a:r>
          </a:p>
          <a:p>
            <a:pPr algn="ctr">
              <a:lnSpc>
                <a:spcPct val="90000"/>
              </a:lnSpc>
              <a:defRPr sz="1600">
                <a:latin typeface="Arial"/>
                <a:ea typeface="Arial"/>
                <a:cs typeface="Arial"/>
                <a:sym typeface="Arial"/>
              </a:defRPr>
            </a:pPr>
            <a:r>
              <a:rPr sz="1600" dirty="0">
                <a:latin typeface="+mn-lt"/>
              </a:rPr>
              <a:t>Duke</a:t>
            </a:r>
          </a:p>
        </p:txBody>
      </p:sp>
      <p:sp>
        <p:nvSpPr>
          <p:cNvPr id="17" name="Shape 144"/>
          <p:cNvSpPr/>
          <p:nvPr/>
        </p:nvSpPr>
        <p:spPr>
          <a:xfrm>
            <a:off x="426858" y="2554256"/>
            <a:ext cx="782531" cy="4278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Ben Suh</a:t>
            </a:r>
          </a:p>
          <a:p>
            <a:pPr algn="ctr">
              <a:lnSpc>
                <a:spcPct val="90000"/>
              </a:lnSpc>
              <a:defRPr sz="1600">
                <a:latin typeface="Arial"/>
                <a:ea typeface="Arial"/>
                <a:cs typeface="Arial"/>
                <a:sym typeface="Arial"/>
              </a:defRPr>
            </a:pPr>
            <a:r>
              <a:rPr sz="1200" dirty="0">
                <a:latin typeface="+mn-lt"/>
              </a:rPr>
              <a:t>IU</a:t>
            </a:r>
          </a:p>
        </p:txBody>
      </p:sp>
      <p:sp>
        <p:nvSpPr>
          <p:cNvPr id="18" name="Shape 145"/>
          <p:cNvSpPr/>
          <p:nvPr/>
        </p:nvSpPr>
        <p:spPr>
          <a:xfrm>
            <a:off x="1271286" y="2544396"/>
            <a:ext cx="850066"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914400">
              <a:lnSpc>
                <a:spcPct val="90000"/>
              </a:lnSpc>
              <a:defRPr sz="1600">
                <a:latin typeface="Arial"/>
                <a:ea typeface="Arial"/>
                <a:cs typeface="Arial"/>
                <a:sym typeface="Arial"/>
              </a:defRPr>
            </a:lvl1pPr>
          </a:lstStyle>
          <a:p>
            <a:pPr algn="ctr"/>
            <a:r>
              <a:rPr sz="1200" dirty="0">
                <a:latin typeface="+mn-lt"/>
              </a:rPr>
              <a:t>Justin </a:t>
            </a:r>
            <a:r>
              <a:rPr sz="1200" dirty="0" err="1">
                <a:latin typeface="+mn-lt"/>
              </a:rPr>
              <a:t>Raybern</a:t>
            </a:r>
            <a:r>
              <a:rPr sz="1200" dirty="0">
                <a:latin typeface="+mn-lt"/>
              </a:rPr>
              <a:t> Duke</a:t>
            </a:r>
          </a:p>
        </p:txBody>
      </p:sp>
      <p:sp>
        <p:nvSpPr>
          <p:cNvPr id="19" name="Shape 146"/>
          <p:cNvSpPr/>
          <p:nvPr/>
        </p:nvSpPr>
        <p:spPr>
          <a:xfrm>
            <a:off x="2245146" y="2535568"/>
            <a:ext cx="682097"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Sam Hedges</a:t>
            </a:r>
          </a:p>
          <a:p>
            <a:pPr algn="ctr">
              <a:lnSpc>
                <a:spcPct val="90000"/>
              </a:lnSpc>
              <a:defRPr sz="1600">
                <a:latin typeface="Arial"/>
                <a:ea typeface="Arial"/>
                <a:cs typeface="Arial"/>
                <a:sym typeface="Arial"/>
              </a:defRPr>
            </a:pPr>
            <a:r>
              <a:rPr sz="1200" dirty="0">
                <a:latin typeface="+mn-lt"/>
              </a:rPr>
              <a:t>Duke</a:t>
            </a:r>
          </a:p>
        </p:txBody>
      </p:sp>
      <p:sp>
        <p:nvSpPr>
          <p:cNvPr id="20" name="Shape 147"/>
          <p:cNvSpPr/>
          <p:nvPr/>
        </p:nvSpPr>
        <p:spPr>
          <a:xfrm>
            <a:off x="4782651" y="2566834"/>
            <a:ext cx="776604"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Brandon Becker</a:t>
            </a:r>
          </a:p>
          <a:p>
            <a:pPr algn="ctr">
              <a:lnSpc>
                <a:spcPct val="90000"/>
              </a:lnSpc>
              <a:defRPr sz="1600">
                <a:latin typeface="Arial"/>
                <a:ea typeface="Arial"/>
                <a:cs typeface="Arial"/>
                <a:sym typeface="Arial"/>
              </a:defRPr>
            </a:pPr>
            <a:r>
              <a:rPr sz="1200" dirty="0">
                <a:latin typeface="+mn-lt"/>
              </a:rPr>
              <a:t>UT</a:t>
            </a:r>
            <a:r>
              <a:rPr lang="en-US" sz="1200" dirty="0">
                <a:latin typeface="+mn-lt"/>
              </a:rPr>
              <a:t>K</a:t>
            </a:r>
            <a:endParaRPr sz="1200" dirty="0">
              <a:latin typeface="+mn-lt"/>
            </a:endParaRPr>
          </a:p>
        </p:txBody>
      </p:sp>
      <p:sp>
        <p:nvSpPr>
          <p:cNvPr id="21" name="Shape 148"/>
          <p:cNvSpPr/>
          <p:nvPr/>
        </p:nvSpPr>
        <p:spPr>
          <a:xfrm>
            <a:off x="5464490" y="2554808"/>
            <a:ext cx="1069753"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914400">
              <a:lnSpc>
                <a:spcPct val="90000"/>
              </a:lnSpc>
              <a:defRPr sz="1600">
                <a:latin typeface="Arial"/>
                <a:ea typeface="Arial"/>
                <a:cs typeface="Arial"/>
                <a:sym typeface="Arial"/>
              </a:defRPr>
            </a:lvl1pPr>
          </a:lstStyle>
          <a:p>
            <a:pPr algn="ctr"/>
            <a:r>
              <a:rPr sz="1200" dirty="0">
                <a:latin typeface="+mn-lt"/>
              </a:rPr>
              <a:t>Jacob </a:t>
            </a:r>
            <a:r>
              <a:rPr sz="1200" dirty="0" err="1">
                <a:latin typeface="+mn-lt"/>
              </a:rPr>
              <a:t>Zettlemoyer</a:t>
            </a:r>
            <a:r>
              <a:rPr sz="1200" dirty="0">
                <a:latin typeface="+mn-lt"/>
              </a:rPr>
              <a:t> IU</a:t>
            </a:r>
          </a:p>
        </p:txBody>
      </p:sp>
      <p:sp>
        <p:nvSpPr>
          <p:cNvPr id="22" name="Shape 149"/>
          <p:cNvSpPr/>
          <p:nvPr/>
        </p:nvSpPr>
        <p:spPr>
          <a:xfrm>
            <a:off x="2555460" y="4537345"/>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Matt Heath</a:t>
            </a:r>
          </a:p>
          <a:p>
            <a:pPr algn="ctr">
              <a:lnSpc>
                <a:spcPct val="90000"/>
              </a:lnSpc>
              <a:defRPr sz="1600">
                <a:latin typeface="Arial"/>
                <a:ea typeface="Arial"/>
                <a:cs typeface="Arial"/>
                <a:sym typeface="Arial"/>
              </a:defRPr>
            </a:pPr>
            <a:r>
              <a:rPr sz="1200" dirty="0">
                <a:latin typeface="+mn-lt"/>
              </a:rPr>
              <a:t>IU</a:t>
            </a:r>
          </a:p>
        </p:txBody>
      </p:sp>
      <p:sp>
        <p:nvSpPr>
          <p:cNvPr id="23" name="Shape 150"/>
          <p:cNvSpPr/>
          <p:nvPr/>
        </p:nvSpPr>
        <p:spPr>
          <a:xfrm>
            <a:off x="1604438" y="4534364"/>
            <a:ext cx="998634"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Alexey</a:t>
            </a:r>
          </a:p>
          <a:p>
            <a:pPr algn="ctr">
              <a:lnSpc>
                <a:spcPct val="90000"/>
              </a:lnSpc>
              <a:defRPr sz="1600">
                <a:latin typeface="Arial"/>
                <a:ea typeface="Arial"/>
                <a:cs typeface="Arial"/>
                <a:sym typeface="Arial"/>
              </a:defRPr>
            </a:pPr>
            <a:r>
              <a:rPr sz="1200" dirty="0" err="1">
                <a:latin typeface="+mn-lt"/>
              </a:rPr>
              <a:t>Konovalov</a:t>
            </a:r>
            <a:endParaRPr sz="1200" dirty="0">
              <a:latin typeface="+mn-lt"/>
            </a:endParaRPr>
          </a:p>
          <a:p>
            <a:pPr algn="ctr">
              <a:lnSpc>
                <a:spcPct val="90000"/>
              </a:lnSpc>
              <a:defRPr sz="1600">
                <a:latin typeface="Arial"/>
                <a:ea typeface="Arial"/>
                <a:cs typeface="Arial"/>
                <a:sym typeface="Arial"/>
              </a:defRPr>
            </a:pPr>
            <a:r>
              <a:rPr sz="1200" dirty="0" err="1">
                <a:latin typeface="+mn-lt"/>
              </a:rPr>
              <a:t>MEPhI</a:t>
            </a:r>
            <a:endParaRPr sz="1200" dirty="0">
              <a:latin typeface="+mn-lt"/>
            </a:endParaRPr>
          </a:p>
        </p:txBody>
      </p:sp>
      <p:sp>
        <p:nvSpPr>
          <p:cNvPr id="25" name="Shape 152"/>
          <p:cNvSpPr/>
          <p:nvPr/>
        </p:nvSpPr>
        <p:spPr>
          <a:xfrm>
            <a:off x="3349321" y="4531338"/>
            <a:ext cx="888361"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Alex </a:t>
            </a:r>
            <a:r>
              <a:rPr sz="1200" dirty="0" err="1">
                <a:latin typeface="+mn-lt"/>
              </a:rPr>
              <a:t>Khromov</a:t>
            </a:r>
            <a:endParaRPr sz="1200" dirty="0">
              <a:latin typeface="+mn-lt"/>
            </a:endParaRPr>
          </a:p>
          <a:p>
            <a:pPr algn="ctr">
              <a:lnSpc>
                <a:spcPct val="90000"/>
              </a:lnSpc>
              <a:defRPr sz="1600">
                <a:latin typeface="Arial"/>
                <a:ea typeface="Arial"/>
                <a:cs typeface="Arial"/>
                <a:sym typeface="Arial"/>
              </a:defRPr>
            </a:pPr>
            <a:r>
              <a:rPr sz="1200" dirty="0" err="1">
                <a:latin typeface="+mn-lt"/>
              </a:rPr>
              <a:t>MEPhI</a:t>
            </a:r>
            <a:endParaRPr sz="1200" dirty="0">
              <a:latin typeface="+mn-lt"/>
            </a:endParaRPr>
          </a:p>
        </p:txBody>
      </p:sp>
      <p:sp>
        <p:nvSpPr>
          <p:cNvPr id="26" name="Shape 153"/>
          <p:cNvSpPr/>
          <p:nvPr/>
        </p:nvSpPr>
        <p:spPr>
          <a:xfrm>
            <a:off x="3019298" y="2545859"/>
            <a:ext cx="681740" cy="4278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Long Li</a:t>
            </a:r>
          </a:p>
          <a:p>
            <a:pPr algn="ctr">
              <a:lnSpc>
                <a:spcPct val="90000"/>
              </a:lnSpc>
              <a:defRPr sz="1600">
                <a:latin typeface="Arial"/>
                <a:ea typeface="Arial"/>
                <a:cs typeface="Arial"/>
                <a:sym typeface="Arial"/>
              </a:defRPr>
            </a:pPr>
            <a:r>
              <a:rPr sz="1200" dirty="0">
                <a:latin typeface="+mn-lt"/>
              </a:rPr>
              <a:t>D</a:t>
            </a:r>
            <a:r>
              <a:rPr lang="en-US" sz="1200" dirty="0">
                <a:latin typeface="+mn-lt"/>
              </a:rPr>
              <a:t>uke</a:t>
            </a:r>
            <a:endParaRPr sz="1200" dirty="0">
              <a:latin typeface="+mn-lt"/>
            </a:endParaRPr>
          </a:p>
        </p:txBody>
      </p:sp>
      <p:sp>
        <p:nvSpPr>
          <p:cNvPr id="28" name="Shape 155"/>
          <p:cNvSpPr/>
          <p:nvPr/>
        </p:nvSpPr>
        <p:spPr>
          <a:xfrm>
            <a:off x="9438742" y="4524396"/>
            <a:ext cx="888361" cy="76020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solidFill>
                  <a:srgbClr val="0070C0"/>
                </a:solidFill>
                <a:latin typeface="Arial"/>
                <a:ea typeface="Arial"/>
                <a:cs typeface="Arial"/>
                <a:sym typeface="Arial"/>
              </a:defRPr>
            </a:pPr>
            <a:r>
              <a:rPr sz="1200" dirty="0">
                <a:solidFill>
                  <a:schemeClr val="tx1">
                    <a:lumMod val="95000"/>
                    <a:lumOff val="5000"/>
                  </a:schemeClr>
                </a:solidFill>
                <a:latin typeface="+mn-lt"/>
              </a:rPr>
              <a:t>Ivan </a:t>
            </a:r>
            <a:r>
              <a:rPr sz="1200" dirty="0" err="1">
                <a:solidFill>
                  <a:schemeClr val="tx1">
                    <a:lumMod val="95000"/>
                    <a:lumOff val="5000"/>
                  </a:schemeClr>
                </a:solidFill>
                <a:latin typeface="+mn-lt"/>
              </a:rPr>
              <a:t>Tolstukhin</a:t>
            </a:r>
            <a:endParaRPr sz="1200" dirty="0">
              <a:solidFill>
                <a:schemeClr val="tx1">
                  <a:lumMod val="95000"/>
                  <a:lumOff val="5000"/>
                </a:schemeClr>
              </a:solidFill>
              <a:latin typeface="+mn-lt"/>
            </a:endParaRPr>
          </a:p>
          <a:p>
            <a:pPr algn="ctr">
              <a:lnSpc>
                <a:spcPct val="90000"/>
              </a:lnSpc>
              <a:defRPr sz="1600">
                <a:solidFill>
                  <a:srgbClr val="0070C0"/>
                </a:solidFill>
                <a:latin typeface="Arial"/>
                <a:ea typeface="Arial"/>
                <a:cs typeface="Arial"/>
                <a:sym typeface="Arial"/>
              </a:defRPr>
            </a:pPr>
            <a:r>
              <a:rPr sz="1200" dirty="0">
                <a:solidFill>
                  <a:schemeClr val="tx1">
                    <a:lumMod val="95000"/>
                    <a:lumOff val="5000"/>
                  </a:schemeClr>
                </a:solidFill>
                <a:latin typeface="+mn-lt"/>
              </a:rPr>
              <a:t>IU (Postdoc)</a:t>
            </a:r>
          </a:p>
        </p:txBody>
      </p:sp>
      <p:sp>
        <p:nvSpPr>
          <p:cNvPr id="29" name="Shape 156"/>
          <p:cNvSpPr/>
          <p:nvPr/>
        </p:nvSpPr>
        <p:spPr>
          <a:xfrm>
            <a:off x="10553656" y="4478526"/>
            <a:ext cx="888361" cy="7571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solidFill>
                  <a:srgbClr val="0070C0"/>
                </a:solidFill>
                <a:latin typeface="Arial"/>
                <a:ea typeface="Arial"/>
                <a:cs typeface="Arial"/>
                <a:sym typeface="Arial"/>
              </a:defRPr>
            </a:pPr>
            <a:r>
              <a:rPr sz="1200" dirty="0">
                <a:solidFill>
                  <a:schemeClr val="tx1">
                    <a:lumMod val="95000"/>
                    <a:lumOff val="5000"/>
                  </a:schemeClr>
                </a:solidFill>
                <a:latin typeface="+mn-lt"/>
              </a:rPr>
              <a:t>Josh Albert</a:t>
            </a:r>
          </a:p>
          <a:p>
            <a:pPr algn="ctr">
              <a:lnSpc>
                <a:spcPct val="90000"/>
              </a:lnSpc>
              <a:defRPr sz="1600">
                <a:solidFill>
                  <a:srgbClr val="0070C0"/>
                </a:solidFill>
                <a:latin typeface="Arial"/>
                <a:ea typeface="Arial"/>
                <a:cs typeface="Arial"/>
                <a:sym typeface="Arial"/>
              </a:defRPr>
            </a:pPr>
            <a:r>
              <a:rPr sz="1200" dirty="0">
                <a:solidFill>
                  <a:schemeClr val="tx1">
                    <a:lumMod val="95000"/>
                    <a:lumOff val="5000"/>
                  </a:schemeClr>
                </a:solidFill>
                <a:latin typeface="+mn-lt"/>
              </a:rPr>
              <a:t>IU (Postdoc)</a:t>
            </a:r>
          </a:p>
        </p:txBody>
      </p:sp>
      <p:sp>
        <p:nvSpPr>
          <p:cNvPr id="30" name="Shape 157"/>
          <p:cNvSpPr/>
          <p:nvPr/>
        </p:nvSpPr>
        <p:spPr>
          <a:xfrm>
            <a:off x="8279913" y="4513125"/>
            <a:ext cx="1044526" cy="76020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solidFill>
                  <a:srgbClr val="0070C0"/>
                </a:solidFill>
                <a:latin typeface="Arial"/>
                <a:ea typeface="Arial"/>
                <a:cs typeface="Arial"/>
                <a:sym typeface="Arial"/>
              </a:defRPr>
            </a:pPr>
            <a:r>
              <a:rPr sz="1200" b="1" dirty="0">
                <a:solidFill>
                  <a:schemeClr val="tx1">
                    <a:lumMod val="95000"/>
                    <a:lumOff val="5000"/>
                  </a:schemeClr>
                </a:solidFill>
              </a:rPr>
              <a:t> </a:t>
            </a:r>
            <a:r>
              <a:rPr sz="1200" dirty="0">
                <a:solidFill>
                  <a:schemeClr val="tx1">
                    <a:lumMod val="95000"/>
                    <a:lumOff val="5000"/>
                  </a:schemeClr>
                </a:solidFill>
                <a:latin typeface="+mn-lt"/>
              </a:rPr>
              <a:t>Mayra Cervantes</a:t>
            </a:r>
          </a:p>
          <a:p>
            <a:pPr algn="ctr">
              <a:lnSpc>
                <a:spcPct val="90000"/>
              </a:lnSpc>
              <a:defRPr sz="1600">
                <a:solidFill>
                  <a:srgbClr val="0070C0"/>
                </a:solidFill>
                <a:latin typeface="Arial"/>
                <a:ea typeface="Arial"/>
                <a:cs typeface="Arial"/>
                <a:sym typeface="Arial"/>
              </a:defRPr>
            </a:pPr>
            <a:r>
              <a:rPr sz="1200" dirty="0">
                <a:solidFill>
                  <a:schemeClr val="tx1">
                    <a:lumMod val="95000"/>
                    <a:lumOff val="5000"/>
                  </a:schemeClr>
                </a:solidFill>
                <a:latin typeface="+mn-lt"/>
              </a:rPr>
              <a:t>Duke (Postdoc)</a:t>
            </a:r>
          </a:p>
        </p:txBody>
      </p:sp>
      <p:sp>
        <p:nvSpPr>
          <p:cNvPr id="31" name="Shape 158"/>
          <p:cNvSpPr/>
          <p:nvPr/>
        </p:nvSpPr>
        <p:spPr>
          <a:xfrm>
            <a:off x="6912316" y="5634187"/>
            <a:ext cx="1488535" cy="53963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600" dirty="0">
                <a:latin typeface="+mn-lt"/>
              </a:rPr>
              <a:t>Bjorn Scholz</a:t>
            </a:r>
          </a:p>
          <a:p>
            <a:pPr algn="ctr">
              <a:lnSpc>
                <a:spcPct val="90000"/>
              </a:lnSpc>
              <a:defRPr sz="1600">
                <a:latin typeface="Arial"/>
                <a:ea typeface="Arial"/>
                <a:cs typeface="Arial"/>
                <a:sym typeface="Arial"/>
              </a:defRPr>
            </a:pPr>
            <a:r>
              <a:rPr sz="1600" dirty="0">
                <a:latin typeface="+mn-lt"/>
              </a:rPr>
              <a:t>U of Chicago</a:t>
            </a:r>
          </a:p>
        </p:txBody>
      </p:sp>
      <p:sp>
        <p:nvSpPr>
          <p:cNvPr id="35" name="Shape 162"/>
          <p:cNvSpPr/>
          <p:nvPr/>
        </p:nvSpPr>
        <p:spPr>
          <a:xfrm>
            <a:off x="6534243" y="2544396"/>
            <a:ext cx="681740"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914400">
              <a:lnSpc>
                <a:spcPct val="90000"/>
              </a:lnSpc>
              <a:defRPr sz="1600">
                <a:latin typeface="Arial"/>
                <a:ea typeface="Arial"/>
                <a:cs typeface="Arial"/>
                <a:sym typeface="Arial"/>
              </a:defRPr>
            </a:lvl1pPr>
          </a:lstStyle>
          <a:p>
            <a:pPr algn="ctr"/>
            <a:r>
              <a:rPr sz="1200" dirty="0">
                <a:latin typeface="+mn-lt"/>
              </a:rPr>
              <a:t>Connor Awe Duke</a:t>
            </a:r>
          </a:p>
        </p:txBody>
      </p:sp>
      <p:sp>
        <p:nvSpPr>
          <p:cNvPr id="37" name="Shape 164"/>
          <p:cNvSpPr/>
          <p:nvPr/>
        </p:nvSpPr>
        <p:spPr>
          <a:xfrm>
            <a:off x="4282794" y="4537346"/>
            <a:ext cx="749915"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err="1">
                <a:latin typeface="+mn-lt"/>
              </a:rPr>
              <a:t>Gleb</a:t>
            </a:r>
            <a:r>
              <a:rPr sz="1200" dirty="0">
                <a:latin typeface="+mn-lt"/>
              </a:rPr>
              <a:t> </a:t>
            </a:r>
            <a:r>
              <a:rPr sz="1200" dirty="0" err="1">
                <a:latin typeface="+mn-lt"/>
              </a:rPr>
              <a:t>Sinev</a:t>
            </a:r>
            <a:endParaRPr sz="1200" dirty="0">
              <a:latin typeface="+mn-lt"/>
            </a:endParaRPr>
          </a:p>
          <a:p>
            <a:pPr algn="ctr">
              <a:lnSpc>
                <a:spcPct val="90000"/>
              </a:lnSpc>
              <a:defRPr sz="1600">
                <a:latin typeface="Arial"/>
                <a:ea typeface="Arial"/>
                <a:cs typeface="Arial"/>
                <a:sym typeface="Arial"/>
              </a:defRPr>
            </a:pPr>
            <a:r>
              <a:rPr sz="1200" dirty="0">
                <a:latin typeface="+mn-lt"/>
              </a:rPr>
              <a:t>Duke</a:t>
            </a:r>
          </a:p>
        </p:txBody>
      </p:sp>
      <p:sp>
        <p:nvSpPr>
          <p:cNvPr id="39" name="Shape 166"/>
          <p:cNvSpPr/>
          <p:nvPr/>
        </p:nvSpPr>
        <p:spPr>
          <a:xfrm>
            <a:off x="7385413" y="2554256"/>
            <a:ext cx="708328"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sz="1200" dirty="0">
                <a:latin typeface="+mn-lt"/>
              </a:rPr>
              <a:t>Katrina Miller</a:t>
            </a:r>
          </a:p>
          <a:p>
            <a:pPr algn="ctr">
              <a:lnSpc>
                <a:spcPct val="90000"/>
              </a:lnSpc>
              <a:defRPr sz="1600">
                <a:latin typeface="Arial"/>
                <a:ea typeface="Arial"/>
                <a:cs typeface="Arial"/>
                <a:sym typeface="Arial"/>
              </a:defRPr>
            </a:pPr>
            <a:r>
              <a:rPr sz="1200" dirty="0">
                <a:latin typeface="+mn-lt"/>
              </a:rPr>
              <a:t>Duke</a:t>
            </a:r>
          </a:p>
        </p:txBody>
      </p:sp>
      <p:sp>
        <p:nvSpPr>
          <p:cNvPr id="40" name="Shape 167"/>
          <p:cNvSpPr/>
          <p:nvPr/>
        </p:nvSpPr>
        <p:spPr>
          <a:xfrm>
            <a:off x="3602914" y="5604553"/>
            <a:ext cx="2154629" cy="1054646"/>
          </a:xfrm>
          <a:prstGeom prst="rect">
            <a:avLst/>
          </a:prstGeom>
          <a:ln w="12700">
            <a:miter lim="400000"/>
          </a:ln>
          <a:extLst>
            <a:ext uri="{C572A759-6A51-4108-AA02-DFA0A04FC94B}">
              <ma14:wrappingTextBoxFlag xmlns:ma14="http://schemas.microsoft.com/office/mac/drawingml/2011/main" xmlns="" val="1"/>
            </a:ext>
          </a:extLst>
        </p:spPr>
        <p:txBody>
          <a:bodyPr wrap="square" lIns="65023" tIns="65023" rIns="65023" bIns="65023">
            <a:spAutoFit/>
          </a:bodyPr>
          <a:lstStyle>
            <a:lvl1pPr algn="l" defTabSz="914400">
              <a:defRPr sz="2400" b="1">
                <a:solidFill>
                  <a:srgbClr val="225896"/>
                </a:solidFill>
                <a:latin typeface="Arial"/>
                <a:ea typeface="Arial"/>
                <a:cs typeface="Arial"/>
                <a:sym typeface="Arial"/>
              </a:defRPr>
            </a:lvl1pPr>
          </a:lstStyle>
          <a:p>
            <a:pPr algn="ctr"/>
            <a:r>
              <a:rPr lang="en-US" sz="2000" b="0" dirty="0">
                <a:solidFill>
                  <a:schemeClr val="tx1"/>
                </a:solidFill>
                <a:latin typeface="+mn-lt"/>
              </a:rPr>
              <a:t>First t</a:t>
            </a:r>
            <a:r>
              <a:rPr sz="2000" b="0" dirty="0">
                <a:solidFill>
                  <a:schemeClr val="tx1"/>
                </a:solidFill>
                <a:latin typeface="+mn-lt"/>
              </a:rPr>
              <a:t>wo PhD dissertations completed</a:t>
            </a:r>
          </a:p>
        </p:txBody>
      </p:sp>
      <p:sp>
        <p:nvSpPr>
          <p:cNvPr id="41" name="Shape 168"/>
          <p:cNvSpPr/>
          <p:nvPr/>
        </p:nvSpPr>
        <p:spPr>
          <a:xfrm>
            <a:off x="7110215" y="4530453"/>
            <a:ext cx="1131634" cy="7571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solidFill>
                  <a:srgbClr val="2A6EBB"/>
                </a:solidFill>
                <a:latin typeface="Arial"/>
                <a:ea typeface="Arial"/>
                <a:cs typeface="Arial"/>
                <a:sym typeface="Arial"/>
              </a:defRPr>
            </a:pPr>
            <a:r>
              <a:rPr sz="1200" dirty="0">
                <a:solidFill>
                  <a:schemeClr val="tx1">
                    <a:lumMod val="95000"/>
                    <a:lumOff val="5000"/>
                  </a:schemeClr>
                </a:solidFill>
                <a:latin typeface="+mn-lt"/>
              </a:rPr>
              <a:t>Jacob </a:t>
            </a:r>
            <a:r>
              <a:rPr sz="1200" dirty="0" err="1">
                <a:solidFill>
                  <a:schemeClr val="tx1">
                    <a:lumMod val="95000"/>
                    <a:lumOff val="5000"/>
                  </a:schemeClr>
                </a:solidFill>
                <a:latin typeface="+mn-lt"/>
              </a:rPr>
              <a:t>Daughhetee</a:t>
            </a:r>
            <a:endParaRPr sz="1200" dirty="0">
              <a:solidFill>
                <a:schemeClr val="tx1">
                  <a:lumMod val="95000"/>
                  <a:lumOff val="5000"/>
                </a:schemeClr>
              </a:solidFill>
              <a:latin typeface="+mn-lt"/>
            </a:endParaRPr>
          </a:p>
          <a:p>
            <a:pPr algn="ctr">
              <a:lnSpc>
                <a:spcPct val="90000"/>
              </a:lnSpc>
              <a:defRPr sz="1600">
                <a:solidFill>
                  <a:srgbClr val="2A6EBB"/>
                </a:solidFill>
                <a:latin typeface="Arial"/>
                <a:ea typeface="Arial"/>
                <a:cs typeface="Arial"/>
                <a:sym typeface="Arial"/>
              </a:defRPr>
            </a:pPr>
            <a:r>
              <a:rPr sz="1200" dirty="0">
                <a:solidFill>
                  <a:schemeClr val="tx1">
                    <a:lumMod val="95000"/>
                    <a:lumOff val="5000"/>
                  </a:schemeClr>
                </a:solidFill>
                <a:latin typeface="+mn-lt"/>
              </a:rPr>
              <a:t>UT</a:t>
            </a:r>
            <a:r>
              <a:rPr lang="en-US" sz="1200" dirty="0">
                <a:solidFill>
                  <a:schemeClr val="tx1">
                    <a:lumMod val="95000"/>
                    <a:lumOff val="5000"/>
                  </a:schemeClr>
                </a:solidFill>
                <a:latin typeface="+mn-lt"/>
              </a:rPr>
              <a:t>K</a:t>
            </a:r>
          </a:p>
          <a:p>
            <a:pPr algn="ctr">
              <a:lnSpc>
                <a:spcPct val="90000"/>
              </a:lnSpc>
              <a:defRPr sz="1600">
                <a:solidFill>
                  <a:srgbClr val="2A6EBB"/>
                </a:solidFill>
                <a:latin typeface="Arial"/>
                <a:ea typeface="Arial"/>
                <a:cs typeface="Arial"/>
                <a:sym typeface="Arial"/>
              </a:defRPr>
            </a:pPr>
            <a:r>
              <a:rPr lang="en-US" sz="1200" dirty="0">
                <a:solidFill>
                  <a:schemeClr val="tx1">
                    <a:lumMod val="95000"/>
                    <a:lumOff val="5000"/>
                  </a:schemeClr>
                </a:solidFill>
                <a:latin typeface="+mn-lt"/>
              </a:rPr>
              <a:t>(</a:t>
            </a:r>
            <a:r>
              <a:rPr sz="1200" dirty="0">
                <a:solidFill>
                  <a:schemeClr val="tx1">
                    <a:lumMod val="95000"/>
                    <a:lumOff val="5000"/>
                  </a:schemeClr>
                </a:solidFill>
                <a:latin typeface="+mn-lt"/>
              </a:rPr>
              <a:t>Postdoc)</a:t>
            </a:r>
          </a:p>
        </p:txBody>
      </p:sp>
      <p:sp>
        <p:nvSpPr>
          <p:cNvPr id="43" name="Shape 170"/>
          <p:cNvSpPr/>
          <p:nvPr/>
        </p:nvSpPr>
        <p:spPr>
          <a:xfrm>
            <a:off x="6203872" y="4519564"/>
            <a:ext cx="888361" cy="7571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solidFill>
                  <a:srgbClr val="2A6EBB"/>
                </a:solidFill>
                <a:latin typeface="Arial"/>
                <a:ea typeface="Arial"/>
                <a:cs typeface="Arial"/>
                <a:sym typeface="Arial"/>
              </a:defRPr>
            </a:pPr>
            <a:r>
              <a:rPr sz="1200" dirty="0">
                <a:solidFill>
                  <a:schemeClr val="tx1">
                    <a:lumMod val="95000"/>
                    <a:lumOff val="5000"/>
                  </a:schemeClr>
                </a:solidFill>
                <a:latin typeface="+mn-lt"/>
              </a:rPr>
              <a:t>Dan </a:t>
            </a:r>
            <a:r>
              <a:rPr sz="1200" dirty="0" err="1">
                <a:solidFill>
                  <a:schemeClr val="tx1">
                    <a:lumMod val="95000"/>
                    <a:lumOff val="5000"/>
                  </a:schemeClr>
                </a:solidFill>
                <a:latin typeface="+mn-lt"/>
              </a:rPr>
              <a:t>Salvat</a:t>
            </a:r>
            <a:endParaRPr sz="1200" dirty="0">
              <a:solidFill>
                <a:schemeClr val="tx1">
                  <a:lumMod val="95000"/>
                  <a:lumOff val="5000"/>
                </a:schemeClr>
              </a:solidFill>
              <a:latin typeface="+mn-lt"/>
            </a:endParaRPr>
          </a:p>
          <a:p>
            <a:pPr algn="ctr">
              <a:lnSpc>
                <a:spcPct val="90000"/>
              </a:lnSpc>
              <a:defRPr sz="1600">
                <a:solidFill>
                  <a:srgbClr val="2A6EBB"/>
                </a:solidFill>
                <a:latin typeface="Arial"/>
                <a:ea typeface="Arial"/>
                <a:cs typeface="Arial"/>
                <a:sym typeface="Arial"/>
              </a:defRPr>
            </a:pPr>
            <a:r>
              <a:rPr sz="1200" dirty="0">
                <a:solidFill>
                  <a:schemeClr val="tx1">
                    <a:lumMod val="95000"/>
                    <a:lumOff val="5000"/>
                  </a:schemeClr>
                </a:solidFill>
                <a:latin typeface="+mn-lt"/>
              </a:rPr>
              <a:t>UW (Postdoc)</a:t>
            </a:r>
          </a:p>
        </p:txBody>
      </p:sp>
      <p:sp>
        <p:nvSpPr>
          <p:cNvPr id="46" name="Shape 173"/>
          <p:cNvSpPr/>
          <p:nvPr/>
        </p:nvSpPr>
        <p:spPr>
          <a:xfrm>
            <a:off x="3750856" y="2540863"/>
            <a:ext cx="1030008"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914400">
              <a:lnSpc>
                <a:spcPct val="90000"/>
              </a:lnSpc>
              <a:defRPr sz="1600">
                <a:latin typeface="Arial"/>
                <a:ea typeface="Arial"/>
                <a:cs typeface="Arial"/>
                <a:sym typeface="Arial"/>
              </a:defRPr>
            </a:lvl1pPr>
          </a:lstStyle>
          <a:p>
            <a:pPr algn="ctr"/>
            <a:r>
              <a:rPr sz="1200" dirty="0">
                <a:latin typeface="+mn-lt"/>
              </a:rPr>
              <a:t>Alexander </a:t>
            </a:r>
            <a:r>
              <a:rPr sz="1200" dirty="0" err="1">
                <a:latin typeface="+mn-lt"/>
              </a:rPr>
              <a:t>Kumpan</a:t>
            </a:r>
            <a:r>
              <a:rPr sz="1200" dirty="0">
                <a:latin typeface="+mn-lt"/>
              </a:rPr>
              <a:t>, </a:t>
            </a:r>
            <a:r>
              <a:rPr sz="1200" dirty="0" err="1">
                <a:latin typeface="+mn-lt"/>
              </a:rPr>
              <a:t>MEPhI</a:t>
            </a:r>
            <a:endParaRPr sz="1200" dirty="0">
              <a:latin typeface="+mn-lt"/>
            </a:endParaRPr>
          </a:p>
        </p:txBody>
      </p:sp>
      <p:sp>
        <p:nvSpPr>
          <p:cNvPr id="48" name="Shape 166"/>
          <p:cNvSpPr/>
          <p:nvPr/>
        </p:nvSpPr>
        <p:spPr>
          <a:xfrm>
            <a:off x="8245027" y="2532456"/>
            <a:ext cx="708328" cy="5940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Hector</a:t>
            </a:r>
          </a:p>
          <a:p>
            <a:pPr algn="ctr">
              <a:lnSpc>
                <a:spcPct val="90000"/>
              </a:lnSpc>
              <a:defRPr sz="1600">
                <a:latin typeface="Arial"/>
                <a:ea typeface="Arial"/>
                <a:cs typeface="Arial"/>
                <a:sym typeface="Arial"/>
              </a:defRPr>
            </a:pPr>
            <a:r>
              <a:rPr lang="en-US" sz="1200" dirty="0">
                <a:latin typeface="+mn-lt"/>
              </a:rPr>
              <a:t>Moreno</a:t>
            </a:r>
            <a:endParaRPr sz="1200" dirty="0">
              <a:latin typeface="+mn-lt"/>
            </a:endParaRPr>
          </a:p>
          <a:p>
            <a:pPr algn="ctr">
              <a:lnSpc>
                <a:spcPct val="90000"/>
              </a:lnSpc>
              <a:defRPr sz="1600">
                <a:latin typeface="Arial"/>
                <a:ea typeface="Arial"/>
                <a:cs typeface="Arial"/>
                <a:sym typeface="Arial"/>
              </a:defRPr>
            </a:pPr>
            <a:r>
              <a:rPr lang="en-US" sz="1200" dirty="0">
                <a:latin typeface="+mn-lt"/>
              </a:rPr>
              <a:t>UNM</a:t>
            </a:r>
            <a:endParaRPr sz="1200" dirty="0">
              <a:latin typeface="+mn-lt"/>
            </a:endParaRPr>
          </a:p>
        </p:txBody>
      </p:sp>
      <p:sp>
        <p:nvSpPr>
          <p:cNvPr id="49" name="Title 1">
            <a:extLst>
              <a:ext uri="{FF2B5EF4-FFF2-40B4-BE49-F238E27FC236}">
                <a16:creationId xmlns:a16="http://schemas.microsoft.com/office/drawing/2014/main" id="{F38A023C-F994-DF45-B72E-8CC6F341F55E}"/>
              </a:ext>
            </a:extLst>
          </p:cNvPr>
          <p:cNvSpPr txBox="1">
            <a:spLocks/>
          </p:cNvSpPr>
          <p:nvPr/>
        </p:nvSpPr>
        <p:spPr bwMode="auto">
          <a:xfrm>
            <a:off x="327848" y="284867"/>
            <a:ext cx="11422261"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0" dirty="0">
                <a:solidFill>
                  <a:schemeClr val="tx1">
                    <a:lumMod val="95000"/>
                    <a:lumOff val="5000"/>
                  </a:schemeClr>
                </a:solidFill>
              </a:rPr>
              <a:t>Students and Postdocs that worked in COHERENT</a:t>
            </a:r>
          </a:p>
        </p:txBody>
      </p:sp>
      <p:pic>
        <p:nvPicPr>
          <p:cNvPr id="3" name="Picture 2">
            <a:extLst>
              <a:ext uri="{FF2B5EF4-FFF2-40B4-BE49-F238E27FC236}">
                <a16:creationId xmlns:a16="http://schemas.microsoft.com/office/drawing/2014/main" id="{B4042AE2-58F5-1546-989A-52A19D6D0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58" y="1472970"/>
            <a:ext cx="749300" cy="990600"/>
          </a:xfrm>
          <a:prstGeom prst="rect">
            <a:avLst/>
          </a:prstGeom>
        </p:spPr>
      </p:pic>
      <p:pic>
        <p:nvPicPr>
          <p:cNvPr id="32" name="Picture 31">
            <a:extLst>
              <a:ext uri="{FF2B5EF4-FFF2-40B4-BE49-F238E27FC236}">
                <a16:creationId xmlns:a16="http://schemas.microsoft.com/office/drawing/2014/main" id="{551E13DC-BF2A-8946-A43C-987450D34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849" y="1474090"/>
            <a:ext cx="749300" cy="1003300"/>
          </a:xfrm>
          <a:prstGeom prst="rect">
            <a:avLst/>
          </a:prstGeom>
        </p:spPr>
      </p:pic>
      <p:pic>
        <p:nvPicPr>
          <p:cNvPr id="51" name="Picture 50">
            <a:extLst>
              <a:ext uri="{FF2B5EF4-FFF2-40B4-BE49-F238E27FC236}">
                <a16:creationId xmlns:a16="http://schemas.microsoft.com/office/drawing/2014/main" id="{FAC932D7-F4F3-8A4E-B799-F5D94C46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827" y="1478295"/>
            <a:ext cx="685800" cy="977900"/>
          </a:xfrm>
          <a:prstGeom prst="rect">
            <a:avLst/>
          </a:prstGeom>
        </p:spPr>
      </p:pic>
      <p:pic>
        <p:nvPicPr>
          <p:cNvPr id="53" name="Picture 52">
            <a:extLst>
              <a:ext uri="{FF2B5EF4-FFF2-40B4-BE49-F238E27FC236}">
                <a16:creationId xmlns:a16="http://schemas.microsoft.com/office/drawing/2014/main" id="{51307EE3-1AE7-4B4D-AF95-74800597F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1470" y="1485670"/>
            <a:ext cx="660400" cy="965200"/>
          </a:xfrm>
          <a:prstGeom prst="rect">
            <a:avLst/>
          </a:prstGeom>
        </p:spPr>
      </p:pic>
      <p:pic>
        <p:nvPicPr>
          <p:cNvPr id="55" name="Picture 54">
            <a:extLst>
              <a:ext uri="{FF2B5EF4-FFF2-40B4-BE49-F238E27FC236}">
                <a16:creationId xmlns:a16="http://schemas.microsoft.com/office/drawing/2014/main" id="{2FE4E1A9-9589-F848-8F53-FE332FD34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300" y="1485670"/>
            <a:ext cx="762000" cy="939800"/>
          </a:xfrm>
          <a:prstGeom prst="rect">
            <a:avLst/>
          </a:prstGeom>
        </p:spPr>
      </p:pic>
      <p:pic>
        <p:nvPicPr>
          <p:cNvPr id="57" name="Picture 56">
            <a:extLst>
              <a:ext uri="{FF2B5EF4-FFF2-40B4-BE49-F238E27FC236}">
                <a16:creationId xmlns:a16="http://schemas.microsoft.com/office/drawing/2014/main" id="{A4562174-A8BE-B348-886B-386210084A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9980" y="1494009"/>
            <a:ext cx="698500" cy="965200"/>
          </a:xfrm>
          <a:prstGeom prst="rect">
            <a:avLst/>
          </a:prstGeom>
        </p:spPr>
      </p:pic>
      <p:pic>
        <p:nvPicPr>
          <p:cNvPr id="59" name="Picture 58">
            <a:extLst>
              <a:ext uri="{FF2B5EF4-FFF2-40B4-BE49-F238E27FC236}">
                <a16:creationId xmlns:a16="http://schemas.microsoft.com/office/drawing/2014/main" id="{73F9BF61-F69A-9B4B-A495-CFE3F940AA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5116" y="1466620"/>
            <a:ext cx="660400" cy="977900"/>
          </a:xfrm>
          <a:prstGeom prst="rect">
            <a:avLst/>
          </a:prstGeom>
        </p:spPr>
      </p:pic>
      <p:pic>
        <p:nvPicPr>
          <p:cNvPr id="61" name="Picture 60">
            <a:extLst>
              <a:ext uri="{FF2B5EF4-FFF2-40B4-BE49-F238E27FC236}">
                <a16:creationId xmlns:a16="http://schemas.microsoft.com/office/drawing/2014/main" id="{979F3786-C34E-DB4A-B3C9-072DD569C6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1921" y="1476776"/>
            <a:ext cx="736600" cy="977900"/>
          </a:xfrm>
          <a:prstGeom prst="rect">
            <a:avLst/>
          </a:prstGeom>
        </p:spPr>
      </p:pic>
      <p:pic>
        <p:nvPicPr>
          <p:cNvPr id="63" name="Picture 62">
            <a:extLst>
              <a:ext uri="{FF2B5EF4-FFF2-40B4-BE49-F238E27FC236}">
                <a16:creationId xmlns:a16="http://schemas.microsoft.com/office/drawing/2014/main" id="{460D0498-EF9E-BF42-85CF-F1CD837D3A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8907" y="1472970"/>
            <a:ext cx="736600" cy="952500"/>
          </a:xfrm>
          <a:prstGeom prst="rect">
            <a:avLst/>
          </a:prstGeom>
        </p:spPr>
      </p:pic>
      <p:pic>
        <p:nvPicPr>
          <p:cNvPr id="65" name="Picture 64">
            <a:extLst>
              <a:ext uri="{FF2B5EF4-FFF2-40B4-BE49-F238E27FC236}">
                <a16:creationId xmlns:a16="http://schemas.microsoft.com/office/drawing/2014/main" id="{AD1A3FBD-FC16-924C-8F0F-D6218577DA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8311" y="1495826"/>
            <a:ext cx="673100" cy="939800"/>
          </a:xfrm>
          <a:prstGeom prst="rect">
            <a:avLst/>
          </a:prstGeom>
        </p:spPr>
      </p:pic>
      <p:pic>
        <p:nvPicPr>
          <p:cNvPr id="67" name="Picture 66">
            <a:extLst>
              <a:ext uri="{FF2B5EF4-FFF2-40B4-BE49-F238E27FC236}">
                <a16:creationId xmlns:a16="http://schemas.microsoft.com/office/drawing/2014/main" id="{D811E6C6-460F-C048-A0E6-E6BD525D69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7956" y="3271588"/>
            <a:ext cx="838200" cy="1193800"/>
          </a:xfrm>
          <a:prstGeom prst="rect">
            <a:avLst/>
          </a:prstGeom>
        </p:spPr>
      </p:pic>
      <p:pic>
        <p:nvPicPr>
          <p:cNvPr id="69" name="Picture 68">
            <a:extLst>
              <a:ext uri="{FF2B5EF4-FFF2-40B4-BE49-F238E27FC236}">
                <a16:creationId xmlns:a16="http://schemas.microsoft.com/office/drawing/2014/main" id="{43D6E949-A715-354C-9864-1699B87645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7320" y="3271588"/>
            <a:ext cx="762000" cy="1172293"/>
          </a:xfrm>
          <a:prstGeom prst="rect">
            <a:avLst/>
          </a:prstGeom>
        </p:spPr>
      </p:pic>
      <p:pic>
        <p:nvPicPr>
          <p:cNvPr id="71" name="Picture 70">
            <a:extLst>
              <a:ext uri="{FF2B5EF4-FFF2-40B4-BE49-F238E27FC236}">
                <a16:creationId xmlns:a16="http://schemas.microsoft.com/office/drawing/2014/main" id="{0AFDE58C-82A2-B543-9179-61617C5E08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26132" y="3287270"/>
            <a:ext cx="774700" cy="1117600"/>
          </a:xfrm>
          <a:prstGeom prst="rect">
            <a:avLst/>
          </a:prstGeom>
        </p:spPr>
      </p:pic>
      <p:pic>
        <p:nvPicPr>
          <p:cNvPr id="73" name="Picture 72">
            <a:extLst>
              <a:ext uri="{FF2B5EF4-FFF2-40B4-BE49-F238E27FC236}">
                <a16:creationId xmlns:a16="http://schemas.microsoft.com/office/drawing/2014/main" id="{C4C9F056-8666-0D4C-922F-A4B27A6832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63286" y="3298933"/>
            <a:ext cx="825500" cy="1117600"/>
          </a:xfrm>
          <a:prstGeom prst="rect">
            <a:avLst/>
          </a:prstGeom>
        </p:spPr>
      </p:pic>
      <p:pic>
        <p:nvPicPr>
          <p:cNvPr id="75" name="Picture 74">
            <a:extLst>
              <a:ext uri="{FF2B5EF4-FFF2-40B4-BE49-F238E27FC236}">
                <a16:creationId xmlns:a16="http://schemas.microsoft.com/office/drawing/2014/main" id="{F0E2AEF0-A00B-1A4E-AD4F-3AC55050D60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13133" y="3233442"/>
            <a:ext cx="876300" cy="1168400"/>
          </a:xfrm>
          <a:prstGeom prst="rect">
            <a:avLst/>
          </a:prstGeom>
        </p:spPr>
      </p:pic>
      <p:pic>
        <p:nvPicPr>
          <p:cNvPr id="77" name="Picture 76">
            <a:extLst>
              <a:ext uri="{FF2B5EF4-FFF2-40B4-BE49-F238E27FC236}">
                <a16:creationId xmlns:a16="http://schemas.microsoft.com/office/drawing/2014/main" id="{DCF9EB3E-F75F-7A41-952E-9EB9E69F24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865" y="3231348"/>
            <a:ext cx="914400" cy="1193800"/>
          </a:xfrm>
          <a:prstGeom prst="rect">
            <a:avLst/>
          </a:prstGeom>
        </p:spPr>
      </p:pic>
      <p:pic>
        <p:nvPicPr>
          <p:cNvPr id="79" name="Picture 78">
            <a:extLst>
              <a:ext uri="{FF2B5EF4-FFF2-40B4-BE49-F238E27FC236}">
                <a16:creationId xmlns:a16="http://schemas.microsoft.com/office/drawing/2014/main" id="{8C02AAF6-5F77-B24E-B22F-26DF4ED42E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66419" y="3212485"/>
            <a:ext cx="1003300" cy="1168400"/>
          </a:xfrm>
          <a:prstGeom prst="rect">
            <a:avLst/>
          </a:prstGeom>
        </p:spPr>
      </p:pic>
      <p:pic>
        <p:nvPicPr>
          <p:cNvPr id="81" name="Picture 80">
            <a:extLst>
              <a:ext uri="{FF2B5EF4-FFF2-40B4-BE49-F238E27FC236}">
                <a16:creationId xmlns:a16="http://schemas.microsoft.com/office/drawing/2014/main" id="{E5C9146F-BF8B-2F42-A119-65B0EEE25E9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43873" y="3208138"/>
            <a:ext cx="914400" cy="1181100"/>
          </a:xfrm>
          <a:prstGeom prst="rect">
            <a:avLst/>
          </a:prstGeom>
        </p:spPr>
      </p:pic>
      <p:pic>
        <p:nvPicPr>
          <p:cNvPr id="83" name="Picture 82">
            <a:extLst>
              <a:ext uri="{FF2B5EF4-FFF2-40B4-BE49-F238E27FC236}">
                <a16:creationId xmlns:a16="http://schemas.microsoft.com/office/drawing/2014/main" id="{F8B784E4-45EC-1C4B-BD19-96248F4628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19373" y="3208138"/>
            <a:ext cx="965200" cy="1181100"/>
          </a:xfrm>
          <a:prstGeom prst="rect">
            <a:avLst/>
          </a:prstGeom>
        </p:spPr>
      </p:pic>
      <p:pic>
        <p:nvPicPr>
          <p:cNvPr id="85" name="Picture 84">
            <a:extLst>
              <a:ext uri="{FF2B5EF4-FFF2-40B4-BE49-F238E27FC236}">
                <a16:creationId xmlns:a16="http://schemas.microsoft.com/office/drawing/2014/main" id="{5CDB65FF-661A-FC4A-8469-9ACA73F9EC3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8521" y="5521942"/>
            <a:ext cx="850900" cy="1041400"/>
          </a:xfrm>
          <a:prstGeom prst="rect">
            <a:avLst/>
          </a:prstGeom>
        </p:spPr>
      </p:pic>
      <p:pic>
        <p:nvPicPr>
          <p:cNvPr id="87" name="Picture 86">
            <a:extLst>
              <a:ext uri="{FF2B5EF4-FFF2-40B4-BE49-F238E27FC236}">
                <a16:creationId xmlns:a16="http://schemas.microsoft.com/office/drawing/2014/main" id="{6F39A153-F8F4-A747-97A9-AC210C0303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50547" y="5617799"/>
            <a:ext cx="800100" cy="1041400"/>
          </a:xfrm>
          <a:prstGeom prst="rect">
            <a:avLst/>
          </a:prstGeom>
        </p:spPr>
      </p:pic>
      <p:pic>
        <p:nvPicPr>
          <p:cNvPr id="47" name="Picture 46" descr="Unknown.jpeg">
            <a:extLst>
              <a:ext uri="{FF2B5EF4-FFF2-40B4-BE49-F238E27FC236}">
                <a16:creationId xmlns:a16="http://schemas.microsoft.com/office/drawing/2014/main" id="{B11F01FC-C051-4547-A587-8E78201DDDDA}"/>
              </a:ext>
            </a:extLst>
          </p:cNvPr>
          <p:cNvPicPr>
            <a:picLocks noChangeAspect="1"/>
          </p:cNvPicPr>
          <p:nvPr/>
        </p:nvPicPr>
        <p:blipFill rotWithShape="1">
          <a:blip r:embed="rId23">
            <a:extLst>
              <a:ext uri="{28A0092B-C50C-407E-A947-70E740481C1C}">
                <a14:useLocalDpi xmlns:a14="http://schemas.microsoft.com/office/drawing/2010/main" val="0"/>
              </a:ext>
            </a:extLst>
          </a:blip>
          <a:srcRect l="57991" r="7"/>
          <a:stretch/>
        </p:blipFill>
        <p:spPr>
          <a:xfrm>
            <a:off x="833664" y="3287271"/>
            <a:ext cx="673192" cy="1131557"/>
          </a:xfrm>
          <a:prstGeom prst="rect">
            <a:avLst/>
          </a:prstGeom>
        </p:spPr>
      </p:pic>
      <p:sp>
        <p:nvSpPr>
          <p:cNvPr id="50" name="Shape 164">
            <a:extLst>
              <a:ext uri="{FF2B5EF4-FFF2-40B4-BE49-F238E27FC236}">
                <a16:creationId xmlns:a16="http://schemas.microsoft.com/office/drawing/2014/main" id="{6EFF2463-2046-1E4A-882B-3E42597C69C8}"/>
              </a:ext>
            </a:extLst>
          </p:cNvPr>
          <p:cNvSpPr/>
          <p:nvPr/>
        </p:nvSpPr>
        <p:spPr>
          <a:xfrm>
            <a:off x="660673" y="4489077"/>
            <a:ext cx="943765" cy="59400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Alexander</a:t>
            </a:r>
          </a:p>
          <a:p>
            <a:pPr algn="ctr">
              <a:lnSpc>
                <a:spcPct val="90000"/>
              </a:lnSpc>
              <a:defRPr sz="1600">
                <a:latin typeface="Arial"/>
                <a:ea typeface="Arial"/>
                <a:cs typeface="Arial"/>
                <a:sym typeface="Arial"/>
              </a:defRPr>
            </a:pPr>
            <a:r>
              <a:rPr lang="en-US" sz="1200" dirty="0" err="1">
                <a:latin typeface="+mn-lt"/>
              </a:rPr>
              <a:t>Kavner</a:t>
            </a:r>
            <a:endParaRPr sz="1200" dirty="0">
              <a:latin typeface="+mn-lt"/>
            </a:endParaRPr>
          </a:p>
          <a:p>
            <a:pPr algn="ctr">
              <a:lnSpc>
                <a:spcPct val="90000"/>
              </a:lnSpc>
              <a:defRPr sz="1600">
                <a:latin typeface="Arial"/>
                <a:ea typeface="Arial"/>
                <a:cs typeface="Arial"/>
                <a:sym typeface="Arial"/>
              </a:defRPr>
            </a:pPr>
            <a:r>
              <a:rPr lang="en-US" sz="1200" dirty="0">
                <a:latin typeface="+mn-lt"/>
              </a:rPr>
              <a:t>Chicago</a:t>
            </a:r>
            <a:endParaRPr sz="1200" dirty="0">
              <a:latin typeface="+mn-lt"/>
            </a:endParaRPr>
          </a:p>
        </p:txBody>
      </p:sp>
      <p:sp>
        <p:nvSpPr>
          <p:cNvPr id="52" name="Shape 166">
            <a:extLst>
              <a:ext uri="{FF2B5EF4-FFF2-40B4-BE49-F238E27FC236}">
                <a16:creationId xmlns:a16="http://schemas.microsoft.com/office/drawing/2014/main" id="{95A8780C-F69F-D24D-9AE0-A14BD53D6F4A}"/>
              </a:ext>
            </a:extLst>
          </p:cNvPr>
          <p:cNvSpPr/>
          <p:nvPr/>
        </p:nvSpPr>
        <p:spPr>
          <a:xfrm>
            <a:off x="9135083" y="2512545"/>
            <a:ext cx="708328"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Dmitry</a:t>
            </a:r>
          </a:p>
          <a:p>
            <a:pPr algn="ctr">
              <a:lnSpc>
                <a:spcPct val="90000"/>
              </a:lnSpc>
              <a:defRPr sz="1600">
                <a:latin typeface="Arial"/>
                <a:ea typeface="Arial"/>
                <a:cs typeface="Arial"/>
                <a:sym typeface="Arial"/>
              </a:defRPr>
            </a:pPr>
            <a:r>
              <a:rPr lang="en-US" sz="1200" dirty="0" err="1">
                <a:latin typeface="+mn-lt"/>
              </a:rPr>
              <a:t>Rudik</a:t>
            </a:r>
            <a:endParaRPr sz="1200" dirty="0">
              <a:latin typeface="+mn-lt"/>
            </a:endParaRPr>
          </a:p>
          <a:p>
            <a:pPr algn="ctr">
              <a:lnSpc>
                <a:spcPct val="90000"/>
              </a:lnSpc>
              <a:defRPr sz="1600">
                <a:latin typeface="Arial"/>
                <a:ea typeface="Arial"/>
                <a:cs typeface="Arial"/>
                <a:sym typeface="Arial"/>
              </a:defRPr>
            </a:pPr>
            <a:r>
              <a:rPr lang="en-US" sz="1200" dirty="0" err="1">
                <a:latin typeface="+mn-lt"/>
              </a:rPr>
              <a:t>MEPhI</a:t>
            </a:r>
            <a:endParaRPr sz="1200" dirty="0">
              <a:latin typeface="+mn-lt"/>
            </a:endParaRPr>
          </a:p>
        </p:txBody>
      </p:sp>
      <p:pic>
        <p:nvPicPr>
          <p:cNvPr id="6" name="Picture 5">
            <a:extLst>
              <a:ext uri="{FF2B5EF4-FFF2-40B4-BE49-F238E27FC236}">
                <a16:creationId xmlns:a16="http://schemas.microsoft.com/office/drawing/2014/main" id="{2F39FDE0-00C6-DC4A-AB5C-10A26B00632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65794" y="1507866"/>
            <a:ext cx="825500" cy="914400"/>
          </a:xfrm>
          <a:prstGeom prst="rect">
            <a:avLst/>
          </a:prstGeom>
        </p:spPr>
      </p:pic>
      <p:pic>
        <p:nvPicPr>
          <p:cNvPr id="2" name="Picture 1">
            <a:extLst>
              <a:ext uri="{FF2B5EF4-FFF2-40B4-BE49-F238E27FC236}">
                <a16:creationId xmlns:a16="http://schemas.microsoft.com/office/drawing/2014/main" id="{01D635A9-412C-9544-8242-E7E6FC75E739}"/>
              </a:ext>
            </a:extLst>
          </p:cNvPr>
          <p:cNvPicPr>
            <a:picLocks noChangeAspect="1"/>
          </p:cNvPicPr>
          <p:nvPr/>
        </p:nvPicPr>
        <p:blipFill rotWithShape="1">
          <a:blip r:embed="rId25"/>
          <a:srcRect b="22753"/>
          <a:stretch/>
        </p:blipFill>
        <p:spPr>
          <a:xfrm>
            <a:off x="10121540" y="1494010"/>
            <a:ext cx="733578" cy="944443"/>
          </a:xfrm>
          <a:prstGeom prst="rect">
            <a:avLst/>
          </a:prstGeom>
        </p:spPr>
      </p:pic>
      <p:sp>
        <p:nvSpPr>
          <p:cNvPr id="54" name="Shape 166">
            <a:extLst>
              <a:ext uri="{FF2B5EF4-FFF2-40B4-BE49-F238E27FC236}">
                <a16:creationId xmlns:a16="http://schemas.microsoft.com/office/drawing/2014/main" id="{2A4C25A5-AA86-9E44-9A95-8879FB6F1F99}"/>
              </a:ext>
            </a:extLst>
          </p:cNvPr>
          <p:cNvSpPr/>
          <p:nvPr/>
        </p:nvSpPr>
        <p:spPr>
          <a:xfrm>
            <a:off x="10063139" y="2501366"/>
            <a:ext cx="791979"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Rebecca</a:t>
            </a:r>
          </a:p>
          <a:p>
            <a:pPr algn="ctr">
              <a:lnSpc>
                <a:spcPct val="90000"/>
              </a:lnSpc>
              <a:defRPr sz="1600">
                <a:latin typeface="Arial"/>
                <a:ea typeface="Arial"/>
                <a:cs typeface="Arial"/>
                <a:sym typeface="Arial"/>
              </a:defRPr>
            </a:pPr>
            <a:r>
              <a:rPr lang="en-US" sz="1200" dirty="0" err="1">
                <a:latin typeface="+mn-lt"/>
              </a:rPr>
              <a:t>Rall</a:t>
            </a:r>
            <a:endParaRPr sz="1200" dirty="0">
              <a:latin typeface="+mn-lt"/>
            </a:endParaRPr>
          </a:p>
          <a:p>
            <a:pPr algn="ctr">
              <a:lnSpc>
                <a:spcPct val="90000"/>
              </a:lnSpc>
              <a:defRPr sz="1600">
                <a:latin typeface="Arial"/>
                <a:ea typeface="Arial"/>
                <a:cs typeface="Arial"/>
                <a:sym typeface="Arial"/>
              </a:defRPr>
            </a:pPr>
            <a:r>
              <a:rPr lang="en-US" sz="1200" dirty="0">
                <a:latin typeface="+mn-lt"/>
              </a:rPr>
              <a:t>CMU</a:t>
            </a:r>
            <a:endParaRPr sz="1200" dirty="0">
              <a:latin typeface="+mn-lt"/>
            </a:endParaRPr>
          </a:p>
        </p:txBody>
      </p:sp>
      <p:pic>
        <p:nvPicPr>
          <p:cNvPr id="4" name="Picture 3">
            <a:extLst>
              <a:ext uri="{FF2B5EF4-FFF2-40B4-BE49-F238E27FC236}">
                <a16:creationId xmlns:a16="http://schemas.microsoft.com/office/drawing/2014/main" id="{9485A533-6229-5842-A403-196AD7FDBBF4}"/>
              </a:ext>
            </a:extLst>
          </p:cNvPr>
          <p:cNvPicPr>
            <a:picLocks noChangeAspect="1"/>
          </p:cNvPicPr>
          <p:nvPr/>
        </p:nvPicPr>
        <p:blipFill>
          <a:blip r:embed="rId26"/>
          <a:stretch>
            <a:fillRect/>
          </a:stretch>
        </p:blipFill>
        <p:spPr>
          <a:xfrm flipH="1">
            <a:off x="5177217" y="3347019"/>
            <a:ext cx="861762" cy="1077202"/>
          </a:xfrm>
          <a:prstGeom prst="rect">
            <a:avLst/>
          </a:prstGeom>
        </p:spPr>
      </p:pic>
      <p:sp>
        <p:nvSpPr>
          <p:cNvPr id="56" name="Shape 164">
            <a:extLst>
              <a:ext uri="{FF2B5EF4-FFF2-40B4-BE49-F238E27FC236}">
                <a16:creationId xmlns:a16="http://schemas.microsoft.com/office/drawing/2014/main" id="{998EC9CB-B148-5D48-A512-C92D01BB8689}"/>
              </a:ext>
            </a:extLst>
          </p:cNvPr>
          <p:cNvSpPr/>
          <p:nvPr/>
        </p:nvSpPr>
        <p:spPr>
          <a:xfrm>
            <a:off x="5112703" y="4543589"/>
            <a:ext cx="888361" cy="5909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a:latin typeface="+mn-lt"/>
              </a:rPr>
              <a:t>Erin Conley</a:t>
            </a:r>
            <a:endParaRPr sz="1200" dirty="0">
              <a:latin typeface="+mn-lt"/>
            </a:endParaRPr>
          </a:p>
          <a:p>
            <a:pPr algn="ctr">
              <a:lnSpc>
                <a:spcPct val="90000"/>
              </a:lnSpc>
              <a:defRPr sz="1600">
                <a:latin typeface="Arial"/>
                <a:ea typeface="Arial"/>
                <a:cs typeface="Arial"/>
                <a:sym typeface="Arial"/>
              </a:defRPr>
            </a:pPr>
            <a:r>
              <a:rPr sz="1200" dirty="0">
                <a:latin typeface="+mn-lt"/>
              </a:rPr>
              <a:t>Duke</a:t>
            </a:r>
          </a:p>
        </p:txBody>
      </p:sp>
      <p:pic>
        <p:nvPicPr>
          <p:cNvPr id="5" name="Picture 4">
            <a:extLst>
              <a:ext uri="{FF2B5EF4-FFF2-40B4-BE49-F238E27FC236}">
                <a16:creationId xmlns:a16="http://schemas.microsoft.com/office/drawing/2014/main" id="{69F5F85D-1771-DB41-AC01-406679D6697F}"/>
              </a:ext>
            </a:extLst>
          </p:cNvPr>
          <p:cNvPicPr>
            <a:picLocks noChangeAspect="1"/>
          </p:cNvPicPr>
          <p:nvPr/>
        </p:nvPicPr>
        <p:blipFill>
          <a:blip r:embed="rId27"/>
          <a:stretch>
            <a:fillRect/>
          </a:stretch>
        </p:blipFill>
        <p:spPr>
          <a:xfrm>
            <a:off x="11074844" y="1507866"/>
            <a:ext cx="704780" cy="976800"/>
          </a:xfrm>
          <a:prstGeom prst="rect">
            <a:avLst/>
          </a:prstGeom>
        </p:spPr>
      </p:pic>
      <p:sp>
        <p:nvSpPr>
          <p:cNvPr id="58" name="Shape 164">
            <a:extLst>
              <a:ext uri="{FF2B5EF4-FFF2-40B4-BE49-F238E27FC236}">
                <a16:creationId xmlns:a16="http://schemas.microsoft.com/office/drawing/2014/main" id="{00474DE8-BED7-114B-8DB0-B509947743C6}"/>
              </a:ext>
            </a:extLst>
          </p:cNvPr>
          <p:cNvSpPr/>
          <p:nvPr/>
        </p:nvSpPr>
        <p:spPr>
          <a:xfrm>
            <a:off x="10970935" y="2515144"/>
            <a:ext cx="888361" cy="4247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90000"/>
              </a:lnSpc>
              <a:defRPr sz="1600">
                <a:latin typeface="Arial"/>
                <a:ea typeface="Arial"/>
                <a:cs typeface="Arial"/>
                <a:sym typeface="Arial"/>
              </a:defRPr>
            </a:pPr>
            <a:r>
              <a:rPr lang="en-US" sz="1200" dirty="0" err="1">
                <a:latin typeface="+mn-lt"/>
              </a:rPr>
              <a:t>Jes</a:t>
            </a:r>
            <a:r>
              <a:rPr lang="en-US" sz="1200" dirty="0">
                <a:latin typeface="+mn-lt"/>
              </a:rPr>
              <a:t> </a:t>
            </a:r>
            <a:r>
              <a:rPr lang="en-US" sz="1200" dirty="0" err="1">
                <a:latin typeface="+mn-lt"/>
              </a:rPr>
              <a:t>Koros</a:t>
            </a:r>
            <a:endParaRPr sz="1200" dirty="0">
              <a:latin typeface="+mn-lt"/>
            </a:endParaRPr>
          </a:p>
          <a:p>
            <a:pPr algn="ctr">
              <a:lnSpc>
                <a:spcPct val="90000"/>
              </a:lnSpc>
              <a:defRPr sz="1600">
                <a:latin typeface="Arial"/>
                <a:ea typeface="Arial"/>
                <a:cs typeface="Arial"/>
                <a:sym typeface="Arial"/>
              </a:defRPr>
            </a:pPr>
            <a:r>
              <a:rPr sz="1200" dirty="0">
                <a:latin typeface="+mn-lt"/>
              </a:rPr>
              <a:t>Duke</a:t>
            </a:r>
          </a:p>
        </p:txBody>
      </p:sp>
    </p:spTree>
    <p:extLst>
      <p:ext uri="{BB962C8B-B14F-4D97-AF65-F5344CB8AC3E}">
        <p14:creationId xmlns:p14="http://schemas.microsoft.com/office/powerpoint/2010/main" val="238044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AD7-4838-664C-B630-ACA8D9F54E88}"/>
              </a:ext>
            </a:extLst>
          </p:cNvPr>
          <p:cNvSpPr>
            <a:spLocks noGrp="1"/>
          </p:cNvSpPr>
          <p:nvPr>
            <p:ph type="title"/>
          </p:nvPr>
        </p:nvSpPr>
        <p:spPr>
          <a:xfrm>
            <a:off x="344379" y="320041"/>
            <a:ext cx="11425236" cy="535531"/>
          </a:xfrm>
        </p:spPr>
        <p:txBody>
          <a:bodyPr/>
          <a:lstStyle/>
          <a:p>
            <a:r>
              <a:rPr lang="en-US" dirty="0"/>
              <a:t>ORNL provides strong support for Neutrino Program</a:t>
            </a:r>
          </a:p>
        </p:txBody>
      </p:sp>
      <p:sp>
        <p:nvSpPr>
          <p:cNvPr id="3" name="Content Placeholder 2">
            <a:extLst>
              <a:ext uri="{FF2B5EF4-FFF2-40B4-BE49-F238E27FC236}">
                <a16:creationId xmlns:a16="http://schemas.microsoft.com/office/drawing/2014/main" id="{2B094A21-0BB0-5049-AE45-7460047D0F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3D457FE-4963-6041-8CF6-4C5352F97C29}"/>
              </a:ext>
            </a:extLst>
          </p:cNvPr>
          <p:cNvPicPr>
            <a:picLocks noChangeAspect="1"/>
          </p:cNvPicPr>
          <p:nvPr/>
        </p:nvPicPr>
        <p:blipFill>
          <a:blip r:embed="rId2"/>
          <a:stretch>
            <a:fillRect/>
          </a:stretch>
        </p:blipFill>
        <p:spPr>
          <a:xfrm>
            <a:off x="440438" y="1004047"/>
            <a:ext cx="11292182" cy="5332419"/>
          </a:xfrm>
          <a:prstGeom prst="rect">
            <a:avLst/>
          </a:prstGeom>
        </p:spPr>
      </p:pic>
      <p:sp>
        <p:nvSpPr>
          <p:cNvPr id="5" name="TextBox 4">
            <a:extLst>
              <a:ext uri="{FF2B5EF4-FFF2-40B4-BE49-F238E27FC236}">
                <a16:creationId xmlns:a16="http://schemas.microsoft.com/office/drawing/2014/main" id="{AA5B6B57-2253-1F40-8B7B-9C056785AE8F}"/>
              </a:ext>
            </a:extLst>
          </p:cNvPr>
          <p:cNvSpPr txBox="1"/>
          <p:nvPr/>
        </p:nvSpPr>
        <p:spPr>
          <a:xfrm>
            <a:off x="2951921" y="6420678"/>
            <a:ext cx="6589643" cy="341632"/>
          </a:xfrm>
          <a:prstGeom prst="rect">
            <a:avLst/>
          </a:prstGeom>
          <a:noFill/>
        </p:spPr>
        <p:txBody>
          <a:bodyPr wrap="square" rtlCol="0">
            <a:spAutoFit/>
          </a:bodyPr>
          <a:lstStyle/>
          <a:p>
            <a:pPr>
              <a:lnSpc>
                <a:spcPct val="90000"/>
              </a:lnSpc>
            </a:pPr>
            <a:r>
              <a:rPr lang="en-US" dirty="0"/>
              <a:t>PROSPECT Collaboration with ORNL personnel at HFIR</a:t>
            </a:r>
            <a:endParaRPr lang="en-US" dirty="0">
              <a:latin typeface="+mn-lt"/>
            </a:endParaRPr>
          </a:p>
        </p:txBody>
      </p:sp>
    </p:spTree>
    <p:extLst>
      <p:ext uri="{BB962C8B-B14F-4D97-AF65-F5344CB8AC3E}">
        <p14:creationId xmlns:p14="http://schemas.microsoft.com/office/powerpoint/2010/main" val="395674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2090727" y="3327840"/>
            <a:ext cx="8387691" cy="12926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uFillTx/>
              </a:defRPr>
            </a:pPr>
            <a:r>
              <a:rPr sz="2800" b="1" dirty="0">
                <a:solidFill>
                  <a:srgbClr val="0433FF"/>
                </a:solidFill>
                <a:uFill>
                  <a:solidFill>
                    <a:srgbClr val="0433FF"/>
                  </a:solidFill>
                </a:uFill>
              </a:rPr>
              <a:t> </a:t>
            </a:r>
          </a:p>
          <a:p>
            <a:pPr lvl="0" algn="ctr">
              <a:defRPr sz="1800">
                <a:uFillTx/>
              </a:defRPr>
            </a:pPr>
            <a:r>
              <a:rPr sz="2800" dirty="0">
                <a:uFill>
                  <a:solidFill>
                    <a:srgbClr val="0433FF"/>
                  </a:solidFill>
                </a:uFill>
                <a:latin typeface="+mj-lt"/>
              </a:rPr>
              <a:t>A Precision Oscillation and Spectrum Experiment</a:t>
            </a:r>
          </a:p>
          <a:p>
            <a:pPr lvl="0" algn="ctr">
              <a:defRPr sz="1800">
                <a:uFillTx/>
              </a:defRPr>
            </a:pPr>
            <a:endParaRPr sz="2800" dirty="0">
              <a:solidFill>
                <a:srgbClr val="0433FF"/>
              </a:solidFill>
              <a:uFill>
                <a:solidFill>
                  <a:srgbClr val="0433FF"/>
                </a:solidFill>
              </a:uFill>
            </a:endParaRPr>
          </a:p>
        </p:txBody>
      </p:sp>
      <p:pic>
        <p:nvPicPr>
          <p:cNvPr id="60" name="06_16_2015_Prospect Detector_no labels.png"/>
          <p:cNvPicPr/>
          <p:nvPr/>
        </p:nvPicPr>
        <p:blipFill>
          <a:blip r:embed="rId2">
            <a:extLst/>
          </a:blip>
          <a:srcRect l="18322" t="14073" r="18322" b="14073"/>
          <a:stretch>
            <a:fillRect/>
          </a:stretch>
        </p:blipFill>
        <p:spPr>
          <a:xfrm>
            <a:off x="5300527" y="4620502"/>
            <a:ext cx="2087503" cy="1828923"/>
          </a:xfrm>
          <a:prstGeom prst="rect">
            <a:avLst/>
          </a:prstGeom>
          <a:ln w="12700">
            <a:round/>
          </a:ln>
        </p:spPr>
      </p:pic>
      <p:pic>
        <p:nvPicPr>
          <p:cNvPr id="16" name="PROSPECTV_logo 10-15-0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6223" y="2574376"/>
            <a:ext cx="2556697" cy="945732"/>
          </a:xfrm>
          <a:prstGeom prst="rect">
            <a:avLst/>
          </a:prstGeom>
          <a:ln w="12700">
            <a:miter lim="400000"/>
          </a:ln>
        </p:spPr>
      </p:pic>
      <p:pic>
        <p:nvPicPr>
          <p:cNvPr id="2" name="Picture 1"/>
          <p:cNvPicPr>
            <a:picLocks noChangeAspect="1"/>
          </p:cNvPicPr>
          <p:nvPr/>
        </p:nvPicPr>
        <p:blipFill>
          <a:blip r:embed="rId4"/>
          <a:stretch>
            <a:fillRect/>
          </a:stretch>
        </p:blipFill>
        <p:spPr>
          <a:xfrm>
            <a:off x="9390140" y="4474835"/>
            <a:ext cx="2633472" cy="1974590"/>
          </a:xfrm>
          <a:prstGeom prst="rect">
            <a:avLst/>
          </a:prstGeom>
        </p:spPr>
      </p:pic>
      <p:pic>
        <p:nvPicPr>
          <p:cNvPr id="8" name="droppedImage.pdf">
            <a:extLst>
              <a:ext uri="{FF2B5EF4-FFF2-40B4-BE49-F238E27FC236}">
                <a16:creationId xmlns:a16="http://schemas.microsoft.com/office/drawing/2014/main" id="{F4D07A79-0594-BC49-83E3-C7A606CFBCFA}"/>
              </a:ext>
            </a:extLst>
          </p:cNvPr>
          <p:cNvPicPr/>
          <p:nvPr/>
        </p:nvPicPr>
        <p:blipFill>
          <a:blip r:embed="rId5">
            <a:extLst/>
          </a:blip>
          <a:stretch>
            <a:fillRect/>
          </a:stretch>
        </p:blipFill>
        <p:spPr>
          <a:xfrm>
            <a:off x="342978" y="4590779"/>
            <a:ext cx="3209800" cy="2222505"/>
          </a:xfrm>
          <a:prstGeom prst="rect">
            <a:avLst/>
          </a:prstGeom>
          <a:ln w="12700">
            <a:round/>
          </a:ln>
        </p:spPr>
      </p:pic>
      <p:pic>
        <p:nvPicPr>
          <p:cNvPr id="9" name="16714659571_044a0a3438_z.jpg">
            <a:extLst>
              <a:ext uri="{FF2B5EF4-FFF2-40B4-BE49-F238E27FC236}">
                <a16:creationId xmlns:a16="http://schemas.microsoft.com/office/drawing/2014/main" id="{5EE47C57-EC00-6541-A616-D48AD195144E}"/>
              </a:ext>
            </a:extLst>
          </p:cNvPr>
          <p:cNvPicPr/>
          <p:nvPr/>
        </p:nvPicPr>
        <p:blipFill>
          <a:blip r:embed="rId6">
            <a:extLst/>
          </a:blip>
          <a:stretch>
            <a:fillRect/>
          </a:stretch>
        </p:blipFill>
        <p:spPr>
          <a:xfrm>
            <a:off x="2788934" y="498344"/>
            <a:ext cx="7257275" cy="1747966"/>
          </a:xfrm>
          <a:prstGeom prst="rect">
            <a:avLst/>
          </a:prstGeom>
          <a:ln w="12700">
            <a:round/>
          </a:ln>
        </p:spPr>
      </p:pic>
    </p:spTree>
    <p:extLst>
      <p:ext uri="{BB962C8B-B14F-4D97-AF65-F5344CB8AC3E}">
        <p14:creationId xmlns:p14="http://schemas.microsoft.com/office/powerpoint/2010/main" val="36171666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11BF-A03F-0D4E-A8A3-C546EA0397A9}"/>
              </a:ext>
            </a:extLst>
          </p:cNvPr>
          <p:cNvSpPr>
            <a:spLocks noGrp="1"/>
          </p:cNvSpPr>
          <p:nvPr>
            <p:ph type="title"/>
          </p:nvPr>
        </p:nvSpPr>
        <p:spPr/>
        <p:txBody>
          <a:bodyPr/>
          <a:lstStyle/>
          <a:p>
            <a:r>
              <a:rPr lang="en-US" dirty="0"/>
              <a:t>PROSPECT Complete</a:t>
            </a:r>
          </a:p>
        </p:txBody>
      </p:sp>
      <p:sp>
        <p:nvSpPr>
          <p:cNvPr id="3" name="Content Placeholder 2">
            <a:extLst>
              <a:ext uri="{FF2B5EF4-FFF2-40B4-BE49-F238E27FC236}">
                <a16:creationId xmlns:a16="http://schemas.microsoft.com/office/drawing/2014/main" id="{78E90100-CD21-7043-A9B2-610D8DEB0340}"/>
              </a:ext>
            </a:extLst>
          </p:cNvPr>
          <p:cNvSpPr>
            <a:spLocks noGrp="1"/>
          </p:cNvSpPr>
          <p:nvPr>
            <p:ph idx="1"/>
          </p:nvPr>
        </p:nvSpPr>
        <p:spPr>
          <a:xfrm>
            <a:off x="344379" y="1014598"/>
            <a:ext cx="5940306" cy="5740423"/>
          </a:xfrm>
        </p:spPr>
        <p:txBody>
          <a:bodyPr/>
          <a:lstStyle/>
          <a:p>
            <a:pPr marL="0" indent="0">
              <a:buNone/>
            </a:pPr>
            <a:r>
              <a:rPr lang="en-US" sz="2400" dirty="0">
                <a:latin typeface="+mn-lt"/>
              </a:rPr>
              <a:t>PROSPECT is a reactor neutrino experiment at very short baselines to make a precision measurement of the flux and energy spectrum of antineutrinos emitted from nuclear reactors. PROSPECT will search for the oscillation signature of sterile neutrinos. The measurements of PROSPECT will test our understanding of the Standard Model of Particle Physics, deepen our understanding of nuclear processes in a reactor, and help develop technology for the remote monitoring of nuclear reactors for safeguard and non-proliferation. ORNL had key roles on the installation and commissioning.</a:t>
            </a:r>
          </a:p>
        </p:txBody>
      </p:sp>
      <p:pic>
        <p:nvPicPr>
          <p:cNvPr id="4" name="Picture 3">
            <a:extLst>
              <a:ext uri="{FF2B5EF4-FFF2-40B4-BE49-F238E27FC236}">
                <a16:creationId xmlns:a16="http://schemas.microsoft.com/office/drawing/2014/main" id="{C78D741B-D364-EA4F-8483-E8CC6FD008AC}"/>
              </a:ext>
            </a:extLst>
          </p:cNvPr>
          <p:cNvPicPr>
            <a:picLocks noChangeAspect="1"/>
          </p:cNvPicPr>
          <p:nvPr/>
        </p:nvPicPr>
        <p:blipFill>
          <a:blip r:embed="rId2"/>
          <a:stretch>
            <a:fillRect/>
          </a:stretch>
        </p:blipFill>
        <p:spPr>
          <a:xfrm>
            <a:off x="6332566" y="320041"/>
            <a:ext cx="5596706" cy="4197530"/>
          </a:xfrm>
          <a:prstGeom prst="rect">
            <a:avLst/>
          </a:prstGeom>
        </p:spPr>
      </p:pic>
      <p:sp>
        <p:nvSpPr>
          <p:cNvPr id="5" name="TextBox 4">
            <a:extLst>
              <a:ext uri="{FF2B5EF4-FFF2-40B4-BE49-F238E27FC236}">
                <a16:creationId xmlns:a16="http://schemas.microsoft.com/office/drawing/2014/main" id="{1FD643D2-EBB2-704E-A427-D037D2623CCA}"/>
              </a:ext>
            </a:extLst>
          </p:cNvPr>
          <p:cNvSpPr txBox="1"/>
          <p:nvPr/>
        </p:nvSpPr>
        <p:spPr>
          <a:xfrm>
            <a:off x="6444343" y="4766214"/>
            <a:ext cx="5484929" cy="1588127"/>
          </a:xfrm>
          <a:prstGeom prst="rect">
            <a:avLst/>
          </a:prstGeom>
          <a:noFill/>
        </p:spPr>
        <p:txBody>
          <a:bodyPr wrap="square" rtlCol="0">
            <a:spAutoFit/>
          </a:bodyPr>
          <a:lstStyle/>
          <a:p>
            <a:pPr algn="just">
              <a:lnSpc>
                <a:spcPct val="90000"/>
              </a:lnSpc>
            </a:pPr>
            <a:r>
              <a:rPr lang="en-US" b="1" dirty="0">
                <a:latin typeface="Times New Roman" pitchFamily="18" charset="0"/>
                <a:cs typeface="Times New Roman" pitchFamily="18" charset="0"/>
              </a:rPr>
              <a:t>Funding sources: </a:t>
            </a:r>
          </a:p>
          <a:p>
            <a:pPr algn="just">
              <a:lnSpc>
                <a:spcPct val="90000"/>
              </a:lnSpc>
              <a:tabLst>
                <a:tab pos="228600" algn="l"/>
              </a:tabLst>
            </a:pP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DOE Office of Science, Office of High Energy Physics</a:t>
            </a:r>
          </a:p>
          <a:p>
            <a:pPr algn="just">
              <a:lnSpc>
                <a:spcPct val="90000"/>
              </a:lnSpc>
              <a:tabLst>
                <a:tab pos="228600" algn="l"/>
              </a:tabLst>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Heising</a:t>
            </a:r>
            <a:r>
              <a:rPr lang="en-US" dirty="0">
                <a:latin typeface="Times New Roman" pitchFamily="18" charset="0"/>
                <a:cs typeface="Times New Roman" pitchFamily="18" charset="0"/>
              </a:rPr>
              <a:t>-Simons Foundation</a:t>
            </a:r>
          </a:p>
          <a:p>
            <a:pPr algn="just">
              <a:lnSpc>
                <a:spcPct val="90000"/>
              </a:lnSpc>
              <a:tabLst>
                <a:tab pos="228600" algn="l"/>
              </a:tabLst>
            </a:pPr>
            <a:r>
              <a:rPr lang="en-US" b="1" dirty="0">
                <a:latin typeface="Times New Roman" pitchFamily="18" charset="0"/>
                <a:cs typeface="Times New Roman" pitchFamily="18" charset="0"/>
              </a:rPr>
              <a:t>Resources: </a:t>
            </a:r>
          </a:p>
          <a:p>
            <a:pPr algn="just">
              <a:lnSpc>
                <a:spcPct val="90000"/>
              </a:lnSpc>
              <a:tabLst>
                <a:tab pos="228600" algn="l"/>
              </a:tabLst>
            </a:pP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Physics Division, HFIR</a:t>
            </a:r>
          </a:p>
          <a:p>
            <a:pPr algn="l">
              <a:lnSpc>
                <a:spcPct val="90000"/>
              </a:lnSpc>
            </a:pPr>
            <a:endParaRPr lang="en-US" dirty="0">
              <a:latin typeface="+mn-lt"/>
            </a:endParaRPr>
          </a:p>
        </p:txBody>
      </p:sp>
    </p:spTree>
    <p:extLst>
      <p:ext uri="{BB962C8B-B14F-4D97-AF65-F5344CB8AC3E}">
        <p14:creationId xmlns:p14="http://schemas.microsoft.com/office/powerpoint/2010/main" val="763813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D1D2-7EF6-D946-9D6C-4B5B53D372C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1D06B4F-915D-1C40-8502-B84745AB580B}"/>
              </a:ext>
            </a:extLst>
          </p:cNvPr>
          <p:cNvSpPr>
            <a:spLocks noGrp="1"/>
          </p:cNvSpPr>
          <p:nvPr>
            <p:ph idx="1"/>
          </p:nvPr>
        </p:nvSpPr>
        <p:spPr>
          <a:xfrm>
            <a:off x="429767" y="1037336"/>
            <a:ext cx="9904985" cy="5122843"/>
          </a:xfrm>
        </p:spPr>
        <p:txBody>
          <a:bodyPr/>
          <a:lstStyle/>
          <a:p>
            <a:r>
              <a:rPr lang="en-US" sz="2000" dirty="0">
                <a:latin typeface="+mn-lt"/>
              </a:rPr>
              <a:t>ORNL HEP Opportunities </a:t>
            </a:r>
          </a:p>
          <a:p>
            <a:r>
              <a:rPr lang="en-US" sz="2000" dirty="0">
                <a:latin typeface="+mn-lt"/>
              </a:rPr>
              <a:t>The Group</a:t>
            </a:r>
          </a:p>
          <a:p>
            <a:r>
              <a:rPr lang="en-US" sz="2000" dirty="0">
                <a:latin typeface="+mn-lt"/>
              </a:rPr>
              <a:t>Projects</a:t>
            </a:r>
            <a:endParaRPr lang="en-US" sz="2000" cap="small" dirty="0">
              <a:latin typeface="+mn-lt"/>
            </a:endParaRPr>
          </a:p>
          <a:p>
            <a:pPr lvl="1"/>
            <a:r>
              <a:rPr lang="en-US" sz="2000" dirty="0"/>
              <a:t>PROSPECT</a:t>
            </a:r>
          </a:p>
          <a:p>
            <a:pPr lvl="1"/>
            <a:r>
              <a:rPr lang="en-US" sz="2000" dirty="0"/>
              <a:t>COHERENT</a:t>
            </a:r>
          </a:p>
          <a:p>
            <a:pPr lvl="1"/>
            <a:r>
              <a:rPr lang="en-US" sz="2000" dirty="0"/>
              <a:t>New Initiatives</a:t>
            </a:r>
          </a:p>
          <a:p>
            <a:r>
              <a:rPr lang="en-US" sz="2000" dirty="0">
                <a:latin typeface="+mn-lt"/>
              </a:rPr>
              <a:t>Accomplishments</a:t>
            </a:r>
          </a:p>
          <a:p>
            <a:r>
              <a:rPr lang="en-US" sz="2000" dirty="0">
                <a:latin typeface="+mn-lt"/>
              </a:rPr>
              <a:t>Future Plans</a:t>
            </a:r>
          </a:p>
          <a:p>
            <a:r>
              <a:rPr lang="en-US" sz="2000" dirty="0">
                <a:latin typeface="+mn-lt"/>
              </a:rPr>
              <a:t>Summary</a:t>
            </a:r>
          </a:p>
        </p:txBody>
      </p:sp>
      <p:pic>
        <p:nvPicPr>
          <p:cNvPr id="6" name="Picture 5">
            <a:extLst>
              <a:ext uri="{FF2B5EF4-FFF2-40B4-BE49-F238E27FC236}">
                <a16:creationId xmlns:a16="http://schemas.microsoft.com/office/drawing/2014/main" id="{91385275-1AE8-B54A-83A7-390A0A9B7598}"/>
              </a:ext>
            </a:extLst>
          </p:cNvPr>
          <p:cNvPicPr>
            <a:picLocks noChangeAspect="1"/>
          </p:cNvPicPr>
          <p:nvPr/>
        </p:nvPicPr>
        <p:blipFill>
          <a:blip r:embed="rId2"/>
          <a:stretch>
            <a:fillRect/>
          </a:stretch>
        </p:blipFill>
        <p:spPr>
          <a:xfrm>
            <a:off x="9950393" y="6493403"/>
            <a:ext cx="2125863" cy="356082"/>
          </a:xfrm>
          <a:prstGeom prst="rect">
            <a:avLst/>
          </a:prstGeom>
        </p:spPr>
      </p:pic>
    </p:spTree>
    <p:extLst>
      <p:ext uri="{BB962C8B-B14F-4D97-AF65-F5344CB8AC3E}">
        <p14:creationId xmlns:p14="http://schemas.microsoft.com/office/powerpoint/2010/main" val="67813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98CE-9BD3-FA4A-B647-D128C5D3CE46}"/>
              </a:ext>
            </a:extLst>
          </p:cNvPr>
          <p:cNvSpPr>
            <a:spLocks noGrp="1"/>
          </p:cNvSpPr>
          <p:nvPr>
            <p:ph type="title"/>
          </p:nvPr>
        </p:nvSpPr>
        <p:spPr/>
        <p:txBody>
          <a:bodyPr/>
          <a:lstStyle/>
          <a:p>
            <a:r>
              <a:rPr lang="en-US" dirty="0"/>
              <a:t>ORNL - PROSPECT</a:t>
            </a:r>
          </a:p>
        </p:txBody>
      </p:sp>
      <p:sp>
        <p:nvSpPr>
          <p:cNvPr id="4" name="Text Placeholder 3">
            <a:extLst>
              <a:ext uri="{FF2B5EF4-FFF2-40B4-BE49-F238E27FC236}">
                <a16:creationId xmlns:a16="http://schemas.microsoft.com/office/drawing/2014/main" id="{3440A7D5-10CB-3346-9675-352DAB398B63}"/>
              </a:ext>
            </a:extLst>
          </p:cNvPr>
          <p:cNvSpPr txBox="1">
            <a:spLocks noGrp="1"/>
          </p:cNvSpPr>
          <p:nvPr>
            <p:ph type="body" sz="half" idx="1"/>
          </p:nvPr>
        </p:nvSpPr>
        <p:spPr>
          <a:xfrm>
            <a:off x="270546" y="1180472"/>
            <a:ext cx="11515056" cy="3939540"/>
          </a:xfrm>
          <a:prstGeom prst="rect">
            <a:avLst/>
          </a:prstGeom>
          <a:noFill/>
        </p:spPr>
        <p:txBody>
          <a:bodyPr wrap="square" rtlCol="0">
            <a:spAutoFit/>
          </a:bodyPr>
          <a:lstStyle/>
          <a:p>
            <a:r>
              <a:rPr lang="en-US" sz="2000" dirty="0">
                <a:latin typeface="+mn-lt"/>
              </a:rPr>
              <a:t>ORNL group has provided strong support for PROSPECT, significant contributions to the experiment, infrastructure, on-site logistics, safety, and supervision of students. </a:t>
            </a:r>
          </a:p>
          <a:p>
            <a:r>
              <a:rPr lang="en-US" sz="2000" dirty="0">
                <a:latin typeface="+mn-lt"/>
              </a:rPr>
              <a:t>Excellent training ground for young scientists (first 3 thesis).</a:t>
            </a:r>
          </a:p>
          <a:p>
            <a:r>
              <a:rPr lang="en-US" sz="2000" dirty="0">
                <a:latin typeface="+mn-lt"/>
              </a:rPr>
              <a:t>Key roles in the installation and commissioning of PROSPECT.   </a:t>
            </a:r>
          </a:p>
          <a:p>
            <a:r>
              <a:rPr lang="en-US" sz="2000" dirty="0">
                <a:latin typeface="+mn-lt"/>
              </a:rPr>
              <a:t>Increase our participation in the antineutrino spectrum analysis effort, and to provide laboratory support to improve the overall performance (e.g. shielding hot spots, magnetometers for residual field monitoring, etc.)</a:t>
            </a:r>
          </a:p>
          <a:p>
            <a:r>
              <a:rPr lang="en-US" sz="2000" dirty="0">
                <a:latin typeface="+mn-lt"/>
              </a:rPr>
              <a:t>Key role in operations, data taking, calibrations, shift coordination, etc.</a:t>
            </a:r>
          </a:p>
          <a:p>
            <a:r>
              <a:rPr lang="en-US" sz="2000" dirty="0">
                <a:latin typeface="+mn-lt"/>
              </a:rPr>
              <a:t>Continue background studies in surface neutrino detector</a:t>
            </a:r>
          </a:p>
          <a:p>
            <a:r>
              <a:rPr lang="en-US" sz="2000" dirty="0">
                <a:latin typeface="+mn-lt"/>
              </a:rPr>
              <a:t>Measure and understand the </a:t>
            </a:r>
            <a:r>
              <a:rPr lang="en-US" sz="2000" baseline="30000" dirty="0">
                <a:latin typeface="+mn-lt"/>
              </a:rPr>
              <a:t>235</a:t>
            </a:r>
            <a:r>
              <a:rPr lang="en-US" sz="2000" dirty="0">
                <a:latin typeface="+mn-lt"/>
              </a:rPr>
              <a:t>U reactor antineutrino spectrum </a:t>
            </a:r>
          </a:p>
        </p:txBody>
      </p:sp>
    </p:spTree>
    <p:extLst>
      <p:ext uri="{BB962C8B-B14F-4D97-AF65-F5344CB8AC3E}">
        <p14:creationId xmlns:p14="http://schemas.microsoft.com/office/powerpoint/2010/main" val="14562125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11" y="320041"/>
            <a:ext cx="6717388" cy="535531"/>
          </a:xfrm>
        </p:spPr>
        <p:txBody>
          <a:bodyPr/>
          <a:lstStyle/>
          <a:p>
            <a:r>
              <a:rPr lang="en-US" dirty="0"/>
              <a:t>Detector Installation</a:t>
            </a:r>
          </a:p>
        </p:txBody>
      </p:sp>
      <p:pic>
        <p:nvPicPr>
          <p:cNvPr id="4" name="Picture 3" descr="Insul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30" y="1577251"/>
            <a:ext cx="6463791" cy="4846581"/>
          </a:xfrm>
          <a:prstGeom prst="rect">
            <a:avLst/>
          </a:prstGeom>
        </p:spPr>
      </p:pic>
      <p:sp>
        <p:nvSpPr>
          <p:cNvPr id="5" name="TextBox 4"/>
          <p:cNvSpPr txBox="1"/>
          <p:nvPr/>
        </p:nvSpPr>
        <p:spPr>
          <a:xfrm>
            <a:off x="292430" y="1236112"/>
            <a:ext cx="5977740" cy="313946"/>
          </a:xfrm>
          <a:prstGeom prst="rect">
            <a:avLst/>
          </a:prstGeom>
          <a:noFill/>
        </p:spPr>
        <p:txBody>
          <a:bodyPr wrap="square" lIns="91452" tIns="45727" rIns="91452" bIns="45727" rtlCol="0">
            <a:spAutoFit/>
          </a:bodyPr>
          <a:lstStyle/>
          <a:p>
            <a:pPr>
              <a:lnSpc>
                <a:spcPct val="90000"/>
              </a:lnSpc>
            </a:pPr>
            <a:r>
              <a:rPr lang="en-US" sz="1600" dirty="0">
                <a:latin typeface="+mn-lt"/>
              </a:rPr>
              <a:t>Temperature control and thermal shielding</a:t>
            </a:r>
          </a:p>
        </p:txBody>
      </p:sp>
      <p:sp>
        <p:nvSpPr>
          <p:cNvPr id="6" name="TextBox 5"/>
          <p:cNvSpPr txBox="1"/>
          <p:nvPr/>
        </p:nvSpPr>
        <p:spPr>
          <a:xfrm>
            <a:off x="4517323" y="1219448"/>
            <a:ext cx="5034182" cy="313946"/>
          </a:xfrm>
          <a:prstGeom prst="rect">
            <a:avLst/>
          </a:prstGeom>
          <a:noFill/>
        </p:spPr>
        <p:txBody>
          <a:bodyPr wrap="square" lIns="91452" tIns="45727" rIns="91452" bIns="45727" rtlCol="0">
            <a:spAutoFit/>
          </a:bodyPr>
          <a:lstStyle/>
          <a:p>
            <a:pPr algn="ctr">
              <a:lnSpc>
                <a:spcPct val="90000"/>
              </a:lnSpc>
            </a:pPr>
            <a:r>
              <a:rPr lang="en-US" sz="1600" dirty="0">
                <a:latin typeface="+mn-lt"/>
              </a:rPr>
              <a:t>Moving </a:t>
            </a:r>
            <a:r>
              <a:rPr lang="en-US" sz="1600" dirty="0" err="1">
                <a:latin typeface="+mn-lt"/>
              </a:rPr>
              <a:t>ISOtank</a:t>
            </a:r>
            <a:r>
              <a:rPr lang="en-US" sz="1600" dirty="0">
                <a:latin typeface="+mn-lt"/>
              </a:rPr>
              <a:t> from PD to HFIR </a:t>
            </a:r>
          </a:p>
        </p:txBody>
      </p:sp>
      <p:pic>
        <p:nvPicPr>
          <p:cNvPr id="8" name="Picture 7" descr="ISOtankatHFI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0032" y="3502672"/>
            <a:ext cx="3905188" cy="2928891"/>
          </a:xfrm>
          <a:prstGeom prst="rect">
            <a:avLst/>
          </a:prstGeom>
        </p:spPr>
      </p:pic>
      <p:pic>
        <p:nvPicPr>
          <p:cNvPr id="7" name="Picture 6" descr="ISOtanktoHFI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489" y="1550783"/>
            <a:ext cx="3660585" cy="4880780"/>
          </a:xfrm>
          <a:prstGeom prst="rect">
            <a:avLst/>
          </a:prstGeom>
        </p:spPr>
      </p:pic>
      <p:pic>
        <p:nvPicPr>
          <p:cNvPr id="12" name="Picture 11" descr="YaleVisit.jpg">
            <a:extLst>
              <a:ext uri="{FF2B5EF4-FFF2-40B4-BE49-F238E27FC236}">
                <a16:creationId xmlns:a16="http://schemas.microsoft.com/office/drawing/2014/main" id="{73F7E9BF-9914-8D48-B677-9AA9B88FA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422" y="1557119"/>
            <a:ext cx="3812578" cy="2540010"/>
          </a:xfrm>
          <a:prstGeom prst="rect">
            <a:avLst/>
          </a:prstGeom>
        </p:spPr>
      </p:pic>
      <p:sp>
        <p:nvSpPr>
          <p:cNvPr id="3" name="TextBox 2">
            <a:extLst>
              <a:ext uri="{FF2B5EF4-FFF2-40B4-BE49-F238E27FC236}">
                <a16:creationId xmlns:a16="http://schemas.microsoft.com/office/drawing/2014/main" id="{1BFE4AE9-82B9-7B41-8F27-263B32AB8CCC}"/>
              </a:ext>
            </a:extLst>
          </p:cNvPr>
          <p:cNvSpPr txBox="1"/>
          <p:nvPr/>
        </p:nvSpPr>
        <p:spPr>
          <a:xfrm>
            <a:off x="9043074" y="1236112"/>
            <a:ext cx="2784491" cy="313932"/>
          </a:xfrm>
          <a:prstGeom prst="rect">
            <a:avLst/>
          </a:prstGeom>
          <a:noFill/>
        </p:spPr>
        <p:txBody>
          <a:bodyPr wrap="square" rtlCol="0">
            <a:spAutoFit/>
          </a:bodyPr>
          <a:lstStyle/>
          <a:p>
            <a:pPr algn="l">
              <a:lnSpc>
                <a:spcPct val="90000"/>
              </a:lnSpc>
            </a:pPr>
            <a:r>
              <a:rPr lang="en-US" sz="1600" dirty="0">
                <a:latin typeface="+mn-lt"/>
              </a:rPr>
              <a:t>Coordination with Yale</a:t>
            </a:r>
          </a:p>
        </p:txBody>
      </p:sp>
    </p:spTree>
    <p:extLst>
      <p:ext uri="{BB962C8B-B14F-4D97-AF65-F5344CB8AC3E}">
        <p14:creationId xmlns:p14="http://schemas.microsoft.com/office/powerpoint/2010/main" val="84632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 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51" r="-486"/>
          <a:stretch/>
        </p:blipFill>
        <p:spPr>
          <a:xfrm>
            <a:off x="520369" y="1497033"/>
            <a:ext cx="6338461" cy="4890095"/>
          </a:xfrm>
        </p:spPr>
      </p:pic>
      <p:sp>
        <p:nvSpPr>
          <p:cNvPr id="6" name="TextBox 5"/>
          <p:cNvSpPr txBox="1"/>
          <p:nvPr/>
        </p:nvSpPr>
        <p:spPr>
          <a:xfrm>
            <a:off x="317591" y="254340"/>
            <a:ext cx="6908157" cy="1323453"/>
          </a:xfrm>
          <a:prstGeom prst="rect">
            <a:avLst/>
          </a:prstGeom>
          <a:noFill/>
        </p:spPr>
        <p:txBody>
          <a:bodyPr wrap="square" lIns="91452" tIns="45727" rIns="91452" bIns="45727" rtlCol="0">
            <a:spAutoFit/>
          </a:bodyPr>
          <a:lstStyle/>
          <a:p>
            <a:pPr defTabSz="457250" fontAlgn="auto">
              <a:spcBef>
                <a:spcPts val="0"/>
              </a:spcBef>
              <a:spcAft>
                <a:spcPts val="0"/>
              </a:spcAft>
            </a:pPr>
            <a:r>
              <a:rPr lang="en-US" sz="3200" dirty="0">
                <a:latin typeface="+mj-lt"/>
                <a:ea typeface="Arial Black" charset="0"/>
                <a:cs typeface="Arial"/>
              </a:rPr>
              <a:t>6LiLS QA/QC</a:t>
            </a:r>
          </a:p>
          <a:p>
            <a:pPr defTabSz="457250" fontAlgn="auto">
              <a:spcBef>
                <a:spcPts val="0"/>
              </a:spcBef>
              <a:spcAft>
                <a:spcPts val="0"/>
              </a:spcAft>
            </a:pPr>
            <a:r>
              <a:rPr lang="en-US" sz="2400" dirty="0">
                <a:latin typeface="+mj-lt"/>
                <a:ea typeface="Arial Black" charset="0"/>
                <a:cs typeface="Arial"/>
              </a:rPr>
              <a:t>UV-Vis spectra of individual </a:t>
            </a:r>
            <a:r>
              <a:rPr lang="en-US" sz="2400" dirty="0" err="1">
                <a:latin typeface="+mj-lt"/>
                <a:ea typeface="Arial Black" charset="0"/>
                <a:cs typeface="Arial"/>
              </a:rPr>
              <a:t>LiLS</a:t>
            </a:r>
            <a:r>
              <a:rPr lang="en-US" sz="2400" dirty="0">
                <a:latin typeface="+mj-lt"/>
                <a:ea typeface="Arial Black" charset="0"/>
                <a:cs typeface="Arial"/>
              </a:rPr>
              <a:t> drum samples compared with the ISO-tank sample</a:t>
            </a:r>
          </a:p>
        </p:txBody>
      </p:sp>
      <p:pic>
        <p:nvPicPr>
          <p:cNvPr id="4" name="Shape 407"/>
          <p:cNvPicPr preferRelativeResize="0"/>
          <p:nvPr/>
        </p:nvPicPr>
        <p:blipFill>
          <a:blip r:embed="rId3">
            <a:alphaModFix/>
          </a:blip>
          <a:stretch>
            <a:fillRect/>
          </a:stretch>
        </p:blipFill>
        <p:spPr>
          <a:xfrm>
            <a:off x="7335742" y="167121"/>
            <a:ext cx="4544244" cy="2932131"/>
          </a:xfrm>
          <a:prstGeom prst="rect">
            <a:avLst/>
          </a:prstGeom>
          <a:noFill/>
          <a:ln>
            <a:noFill/>
          </a:ln>
        </p:spPr>
      </p:pic>
      <p:pic>
        <p:nvPicPr>
          <p:cNvPr id="2" name="Picture 1" descr="GloveBo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179" y="3158482"/>
            <a:ext cx="4800244" cy="3599245"/>
          </a:xfrm>
          <a:prstGeom prst="rect">
            <a:avLst/>
          </a:prstGeom>
        </p:spPr>
      </p:pic>
    </p:spTree>
    <p:extLst>
      <p:ext uri="{BB962C8B-B14F-4D97-AF65-F5344CB8AC3E}">
        <p14:creationId xmlns:p14="http://schemas.microsoft.com/office/powerpoint/2010/main" val="785395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98CE-9BD3-FA4A-B647-D128C5D3CE46}"/>
              </a:ext>
            </a:extLst>
          </p:cNvPr>
          <p:cNvSpPr>
            <a:spLocks noGrp="1"/>
          </p:cNvSpPr>
          <p:nvPr>
            <p:ph type="title"/>
          </p:nvPr>
        </p:nvSpPr>
        <p:spPr/>
        <p:txBody>
          <a:bodyPr/>
          <a:lstStyle/>
          <a:p>
            <a:r>
              <a:rPr lang="en-US" dirty="0"/>
              <a:t>Immediate Goals for PROSPECT</a:t>
            </a:r>
          </a:p>
        </p:txBody>
      </p:sp>
      <p:sp>
        <p:nvSpPr>
          <p:cNvPr id="4" name="Text Placeholder 3">
            <a:extLst>
              <a:ext uri="{FF2B5EF4-FFF2-40B4-BE49-F238E27FC236}">
                <a16:creationId xmlns:a16="http://schemas.microsoft.com/office/drawing/2014/main" id="{3440A7D5-10CB-3346-9675-352DAB398B63}"/>
              </a:ext>
            </a:extLst>
          </p:cNvPr>
          <p:cNvSpPr txBox="1">
            <a:spLocks noGrp="1"/>
          </p:cNvSpPr>
          <p:nvPr>
            <p:ph type="body" sz="half" idx="1"/>
          </p:nvPr>
        </p:nvSpPr>
        <p:spPr>
          <a:xfrm>
            <a:off x="270546" y="1058256"/>
            <a:ext cx="11515056" cy="936667"/>
          </a:xfrm>
          <a:prstGeom prst="rect">
            <a:avLst/>
          </a:prstGeom>
          <a:noFill/>
        </p:spPr>
        <p:txBody>
          <a:bodyPr wrap="square" rtlCol="0">
            <a:spAutoFit/>
          </a:bodyPr>
          <a:lstStyle/>
          <a:p>
            <a:r>
              <a:rPr lang="en-US" sz="2400" dirty="0"/>
              <a:t>Reactor-model independent search for sterile neutrinos at the eV-scale</a:t>
            </a:r>
          </a:p>
          <a:p>
            <a:r>
              <a:rPr lang="en-US" sz="2400" dirty="0"/>
              <a:t>Measure and understand the </a:t>
            </a:r>
            <a:r>
              <a:rPr lang="en-US" sz="2400" baseline="30000" dirty="0"/>
              <a:t>235</a:t>
            </a:r>
            <a:r>
              <a:rPr lang="en-US" sz="2400" dirty="0"/>
              <a:t>U reactor antineutrino spectrum </a:t>
            </a:r>
          </a:p>
        </p:txBody>
      </p:sp>
      <p:sp>
        <p:nvSpPr>
          <p:cNvPr id="5" name="Rectangle 4">
            <a:extLst>
              <a:ext uri="{FF2B5EF4-FFF2-40B4-BE49-F238E27FC236}">
                <a16:creationId xmlns:a16="http://schemas.microsoft.com/office/drawing/2014/main" id="{5E5686C9-ADD6-2E4D-96D2-DB4FE7527446}"/>
              </a:ext>
            </a:extLst>
          </p:cNvPr>
          <p:cNvSpPr/>
          <p:nvPr/>
        </p:nvSpPr>
        <p:spPr>
          <a:xfrm>
            <a:off x="463462" y="2511561"/>
            <a:ext cx="7828767" cy="2923877"/>
          </a:xfrm>
          <a:prstGeom prst="rect">
            <a:avLst/>
          </a:prstGeom>
        </p:spPr>
        <p:txBody>
          <a:bodyPr wrap="square">
            <a:spAutoFit/>
          </a:bodyPr>
          <a:lstStyle/>
          <a:p>
            <a:pPr>
              <a:spcBef>
                <a:spcPts val="600"/>
              </a:spcBef>
              <a:buFont typeface="Arial" panose="020B0604020202020204" pitchFamily="34" charset="0"/>
              <a:buChar char="•"/>
            </a:pPr>
            <a:r>
              <a:rPr lang="en-US" sz="2200" dirty="0">
                <a:solidFill>
                  <a:schemeClr val="tx2"/>
                </a:solidFill>
                <a:latin typeface="+mn-lt"/>
              </a:rPr>
              <a:t>Started taking data since March 2018 </a:t>
            </a:r>
          </a:p>
          <a:p>
            <a:pPr>
              <a:spcBef>
                <a:spcPts val="600"/>
              </a:spcBef>
              <a:buFont typeface="Arial" panose="020B0604020202020204" pitchFamily="34" charset="0"/>
              <a:buChar char="•"/>
            </a:pPr>
            <a:r>
              <a:rPr lang="en-US" sz="2200" dirty="0">
                <a:solidFill>
                  <a:schemeClr val="tx2"/>
                </a:solidFill>
                <a:latin typeface="+mn-lt"/>
              </a:rPr>
              <a:t>Detected neutrinos from HFIR</a:t>
            </a:r>
          </a:p>
          <a:p>
            <a:pPr marL="342900" indent="-342900">
              <a:spcBef>
                <a:spcPts val="600"/>
              </a:spcBef>
              <a:buFont typeface="Wingdings" pitchFamily="2" charset="2"/>
              <a:buChar char="ü"/>
            </a:pPr>
            <a:r>
              <a:rPr lang="en-US" sz="2200" dirty="0">
                <a:solidFill>
                  <a:schemeClr val="tx2"/>
                </a:solidFill>
                <a:latin typeface="+mn-lt"/>
              </a:rPr>
              <a:t>First oscillation analysis (submitted to PRL) – complete  </a:t>
            </a:r>
          </a:p>
          <a:p>
            <a:pPr>
              <a:spcBef>
                <a:spcPts val="600"/>
              </a:spcBef>
              <a:buFont typeface="Arial" panose="020B0604020202020204" pitchFamily="34" charset="0"/>
              <a:buChar char="•"/>
            </a:pPr>
            <a:r>
              <a:rPr lang="en-US" sz="2200" dirty="0">
                <a:solidFill>
                  <a:schemeClr val="tx2"/>
                </a:solidFill>
                <a:latin typeface="+mn-lt"/>
              </a:rPr>
              <a:t>First spectrum analysis in progress</a:t>
            </a:r>
          </a:p>
          <a:p>
            <a:pPr>
              <a:spcBef>
                <a:spcPts val="600"/>
              </a:spcBef>
              <a:buFont typeface="Arial" panose="020B0604020202020204" pitchFamily="34" charset="0"/>
              <a:buChar char="•"/>
            </a:pPr>
            <a:r>
              <a:rPr lang="en-US" sz="2200" dirty="0">
                <a:solidFill>
                  <a:schemeClr val="tx2"/>
                </a:solidFill>
                <a:latin typeface="+mn-lt"/>
              </a:rPr>
              <a:t>Updated oscillation + spectrum results</a:t>
            </a:r>
          </a:p>
          <a:p>
            <a:pPr>
              <a:spcBef>
                <a:spcPts val="600"/>
              </a:spcBef>
              <a:buFont typeface="Arial" panose="020B0604020202020204" pitchFamily="34" charset="0"/>
              <a:buChar char="•"/>
            </a:pPr>
            <a:r>
              <a:rPr lang="en-US" sz="2200" dirty="0">
                <a:solidFill>
                  <a:schemeClr val="tx2"/>
                </a:solidFill>
                <a:latin typeface="+mn-lt"/>
              </a:rPr>
              <a:t>Joint analysis with other experiments</a:t>
            </a:r>
          </a:p>
          <a:p>
            <a:pPr>
              <a:spcBef>
                <a:spcPts val="600"/>
              </a:spcBef>
              <a:buFont typeface="Arial" panose="020B0604020202020204" pitchFamily="34" charset="0"/>
              <a:buChar char="•"/>
            </a:pPr>
            <a:r>
              <a:rPr lang="en-US" sz="2200" dirty="0">
                <a:solidFill>
                  <a:schemeClr val="tx2"/>
                </a:solidFill>
                <a:latin typeface="+mn-lt"/>
              </a:rPr>
              <a:t>Backgrounds in surface neutrino detectors</a:t>
            </a:r>
          </a:p>
        </p:txBody>
      </p:sp>
    </p:spTree>
    <p:extLst>
      <p:ext uri="{BB962C8B-B14F-4D97-AF65-F5344CB8AC3E}">
        <p14:creationId xmlns:p14="http://schemas.microsoft.com/office/powerpoint/2010/main" val="161465899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229" y="728167"/>
            <a:ext cx="8388389" cy="470545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7AB1E4F-7AC0-F941-8A73-E219A4C43E1B}"/>
              </a:ext>
            </a:extLst>
          </p:cNvPr>
          <p:cNvSpPr txBox="1">
            <a:spLocks/>
          </p:cNvSpPr>
          <p:nvPr/>
        </p:nvSpPr>
        <p:spPr bwMode="auto">
          <a:xfrm>
            <a:off x="498277" y="217259"/>
            <a:ext cx="11422261"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r>
              <a:rPr lang="en-US" b="0" dirty="0">
                <a:solidFill>
                  <a:schemeClr val="tx1"/>
                </a:solidFill>
                <a:latin typeface="+mj-lt"/>
              </a:rPr>
              <a:t>World Wide Efforts to Detect </a:t>
            </a:r>
            <a:r>
              <a:rPr lang="en-US" b="0" dirty="0" err="1">
                <a:solidFill>
                  <a:schemeClr val="tx1"/>
                </a:solidFill>
                <a:latin typeface="+mj-lt"/>
              </a:rPr>
              <a:t>CEvNS</a:t>
            </a:r>
            <a:endParaRPr lang="en-US" b="0" dirty="0">
              <a:solidFill>
                <a:schemeClr val="tx1"/>
              </a:solidFill>
              <a:latin typeface="+mj-lt"/>
            </a:endParaRPr>
          </a:p>
        </p:txBody>
      </p:sp>
    </p:spTree>
    <p:extLst>
      <p:ext uri="{BB962C8B-B14F-4D97-AF65-F5344CB8AC3E}">
        <p14:creationId xmlns:p14="http://schemas.microsoft.com/office/powerpoint/2010/main" val="1737140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D307-D8D0-8F4C-8894-A4451AD5F459}"/>
              </a:ext>
            </a:extLst>
          </p:cNvPr>
          <p:cNvSpPr>
            <a:spLocks noGrp="1"/>
          </p:cNvSpPr>
          <p:nvPr>
            <p:ph type="title"/>
          </p:nvPr>
        </p:nvSpPr>
        <p:spPr>
          <a:xfrm>
            <a:off x="496189" y="198141"/>
            <a:ext cx="6299703" cy="535531"/>
          </a:xfrm>
        </p:spPr>
        <p:txBody>
          <a:bodyPr/>
          <a:lstStyle/>
          <a:p>
            <a:r>
              <a:rPr lang="en-US" dirty="0"/>
              <a:t>SNS as a neutrino source</a:t>
            </a:r>
          </a:p>
        </p:txBody>
      </p:sp>
      <p:pic>
        <p:nvPicPr>
          <p:cNvPr id="4" name="Picture 3" descr="SNS-aerial_0.jpg">
            <a:extLst>
              <a:ext uri="{FF2B5EF4-FFF2-40B4-BE49-F238E27FC236}">
                <a16:creationId xmlns:a16="http://schemas.microsoft.com/office/drawing/2014/main" id="{D824A133-0C35-9F4A-9C5F-D46BD8EC1BF8}"/>
              </a:ext>
            </a:extLst>
          </p:cNvPr>
          <p:cNvPicPr>
            <a:picLocks noChangeAspect="1"/>
          </p:cNvPicPr>
          <p:nvPr/>
        </p:nvPicPr>
        <p:blipFill rotWithShape="1">
          <a:blip r:embed="rId2">
            <a:extLst>
              <a:ext uri="{28A0092B-C50C-407E-A947-70E740481C1C}">
                <a14:useLocalDpi xmlns:a14="http://schemas.microsoft.com/office/drawing/2010/main" val="0"/>
              </a:ext>
            </a:extLst>
          </a:blip>
          <a:srcRect b="15588"/>
          <a:stretch/>
        </p:blipFill>
        <p:spPr>
          <a:xfrm>
            <a:off x="289823" y="863079"/>
            <a:ext cx="6529463" cy="4623122"/>
          </a:xfrm>
          <a:prstGeom prst="rect">
            <a:avLst/>
          </a:prstGeom>
        </p:spPr>
      </p:pic>
      <p:sp>
        <p:nvSpPr>
          <p:cNvPr id="5" name="TextBox 4">
            <a:extLst>
              <a:ext uri="{FF2B5EF4-FFF2-40B4-BE49-F238E27FC236}">
                <a16:creationId xmlns:a16="http://schemas.microsoft.com/office/drawing/2014/main" id="{A491A13C-AB8C-4544-BF1A-B242C35B7062}"/>
              </a:ext>
            </a:extLst>
          </p:cNvPr>
          <p:cNvSpPr txBox="1"/>
          <p:nvPr/>
        </p:nvSpPr>
        <p:spPr>
          <a:xfrm>
            <a:off x="6795893" y="733672"/>
            <a:ext cx="5230456" cy="5078313"/>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latin typeface="+mn-lt"/>
              </a:rPr>
              <a:t>World  most powerful pulsed neutrino source; 7・10</a:t>
            </a:r>
            <a:r>
              <a:rPr lang="en-US" baseline="30000" dirty="0">
                <a:latin typeface="+mn-lt"/>
              </a:rPr>
              <a:t>20</a:t>
            </a:r>
            <a:r>
              <a:rPr lang="en-US" dirty="0">
                <a:latin typeface="+mn-lt"/>
              </a:rPr>
              <a:t> POT daily</a:t>
            </a:r>
          </a:p>
          <a:p>
            <a:pPr>
              <a:lnSpc>
                <a:spcPct val="90000"/>
              </a:lnSpc>
            </a:pPr>
            <a:r>
              <a:rPr lang="en-US" dirty="0">
                <a:latin typeface="+mn-lt"/>
              </a:rPr>
              <a:t>	~</a:t>
            </a:r>
            <a:r>
              <a:rPr lang="en-US" i="1" dirty="0">
                <a:latin typeface="+mn-lt"/>
              </a:rPr>
              <a:t>9% of protons produce 3 neutrinos</a:t>
            </a:r>
          </a:p>
          <a:p>
            <a:pPr>
              <a:lnSpc>
                <a:spcPct val="90000"/>
              </a:lnSpc>
            </a:pPr>
            <a:endParaRPr lang="en-US" dirty="0">
              <a:latin typeface="+mn-lt"/>
            </a:endParaRPr>
          </a:p>
          <a:p>
            <a:pPr marL="285750" indent="-285750">
              <a:lnSpc>
                <a:spcPct val="90000"/>
              </a:lnSpc>
              <a:buFont typeface="Arial" panose="020B0604020202020204" pitchFamily="34" charset="0"/>
              <a:buChar char="•"/>
            </a:pPr>
            <a:r>
              <a:rPr lang="en-US" dirty="0">
                <a:latin typeface="+mn-lt"/>
              </a:rPr>
              <a:t>Neutrino energies ideal to study </a:t>
            </a:r>
            <a:r>
              <a:rPr lang="en-US" dirty="0" err="1">
                <a:latin typeface="+mn-lt"/>
              </a:rPr>
              <a:t>CEvNS</a:t>
            </a:r>
            <a:r>
              <a:rPr lang="en-US" dirty="0">
                <a:latin typeface="+mn-lt"/>
              </a:rPr>
              <a:t> and  Supernovae related neutrino cross sections. </a:t>
            </a:r>
          </a:p>
          <a:p>
            <a:pPr>
              <a:lnSpc>
                <a:spcPct val="90000"/>
              </a:lnSpc>
            </a:pPr>
            <a:r>
              <a:rPr lang="en-US" dirty="0">
                <a:latin typeface="+mn-lt"/>
              </a:rPr>
              <a:t>	</a:t>
            </a:r>
            <a:r>
              <a:rPr lang="en-US" i="1" dirty="0">
                <a:latin typeface="+mn-lt"/>
              </a:rPr>
              <a:t>For most of neutrinos E</a:t>
            </a:r>
            <a:r>
              <a:rPr lang="en-US" altLang="en-US" i="1" baseline="-25000" dirty="0">
                <a:latin typeface="+mn-lt"/>
                <a:sym typeface="Symbol" pitchFamily="2" charset="2"/>
              </a:rPr>
              <a:t> </a:t>
            </a:r>
            <a:r>
              <a:rPr lang="en-US" altLang="en-US" i="1" dirty="0">
                <a:latin typeface="+mn-lt"/>
                <a:sym typeface="Symbol" pitchFamily="2" charset="2"/>
              </a:rPr>
              <a:t>&lt; 53 MeV</a:t>
            </a:r>
            <a:endParaRPr lang="en-US" i="1" dirty="0">
              <a:latin typeface="+mn-lt"/>
            </a:endParaRPr>
          </a:p>
          <a:p>
            <a:pPr marL="285750" indent="-285750">
              <a:lnSpc>
                <a:spcPct val="90000"/>
              </a:lnSpc>
              <a:buFont typeface="Arial" panose="020B0604020202020204" pitchFamily="34" charset="0"/>
              <a:buChar char="•"/>
            </a:pPr>
            <a:endParaRPr lang="en-US" dirty="0">
              <a:latin typeface="+mn-lt"/>
            </a:endParaRPr>
          </a:p>
          <a:p>
            <a:pPr marL="285750" indent="-285750">
              <a:lnSpc>
                <a:spcPct val="90000"/>
              </a:lnSpc>
              <a:buFont typeface="Arial" panose="020B0604020202020204" pitchFamily="34" charset="0"/>
              <a:buChar char="•"/>
            </a:pPr>
            <a:r>
              <a:rPr lang="en-US" dirty="0">
                <a:latin typeface="+mn-lt"/>
              </a:rPr>
              <a:t>Decay At Rest from </a:t>
            </a:r>
            <a:r>
              <a:rPr lang="en-US" dirty="0" err="1">
                <a:latin typeface="+mn-lt"/>
              </a:rPr>
              <a:t>pions</a:t>
            </a:r>
            <a:r>
              <a:rPr lang="en-US" dirty="0">
                <a:latin typeface="+mn-lt"/>
              </a:rPr>
              <a:t> and muons (DAR) gives very well defined neutrino spectra</a:t>
            </a:r>
          </a:p>
          <a:p>
            <a:pPr marL="285750" indent="-285750">
              <a:lnSpc>
                <a:spcPct val="90000"/>
              </a:lnSpc>
              <a:buFont typeface="Arial" panose="020B0604020202020204" pitchFamily="34" charset="0"/>
              <a:buChar char="•"/>
            </a:pPr>
            <a:endParaRPr lang="en-US" dirty="0">
              <a:latin typeface="+mn-lt"/>
            </a:endParaRPr>
          </a:p>
          <a:p>
            <a:pPr marL="285750" indent="-285750">
              <a:lnSpc>
                <a:spcPct val="90000"/>
              </a:lnSpc>
              <a:buFont typeface="Arial" panose="020B0604020202020204" pitchFamily="34" charset="0"/>
              <a:buChar char="•"/>
            </a:pPr>
            <a:r>
              <a:rPr lang="en-US" dirty="0">
                <a:latin typeface="+mn-lt"/>
              </a:rPr>
              <a:t>Fine duty factor let suppression of steady background by a factor of 2000. </a:t>
            </a:r>
          </a:p>
          <a:p>
            <a:pPr lvl="2">
              <a:lnSpc>
                <a:spcPct val="90000"/>
              </a:lnSpc>
            </a:pPr>
            <a:r>
              <a:rPr lang="en-US" i="1" dirty="0">
                <a:latin typeface="+mn-lt"/>
              </a:rPr>
              <a:t>~ 1000 </a:t>
            </a:r>
            <a:r>
              <a:rPr lang="en-US" i="1" dirty="0" err="1">
                <a:latin typeface="+mn-lt"/>
              </a:rPr>
              <a:t>m.w.e</a:t>
            </a:r>
            <a:r>
              <a:rPr lang="en-US" i="1" dirty="0">
                <a:latin typeface="+mn-lt"/>
              </a:rPr>
              <a:t> underground</a:t>
            </a:r>
            <a:endParaRPr lang="en-US" dirty="0">
              <a:latin typeface="+mn-lt"/>
            </a:endParaRPr>
          </a:p>
          <a:p>
            <a:pPr>
              <a:lnSpc>
                <a:spcPct val="90000"/>
              </a:lnSpc>
            </a:pPr>
            <a:endParaRPr lang="en-US" dirty="0">
              <a:latin typeface="+mn-lt"/>
            </a:endParaRPr>
          </a:p>
          <a:p>
            <a:pPr marL="285750" indent="-285750">
              <a:lnSpc>
                <a:spcPct val="90000"/>
              </a:lnSpc>
              <a:buFont typeface="Arial" panose="020B0604020202020204" pitchFamily="34" charset="0"/>
              <a:buChar char="•"/>
            </a:pPr>
            <a:r>
              <a:rPr lang="en-US" dirty="0">
                <a:latin typeface="+mn-lt"/>
              </a:rPr>
              <a:t>Neutrinos, space, and utilities are provided</a:t>
            </a:r>
          </a:p>
          <a:p>
            <a:pPr>
              <a:lnSpc>
                <a:spcPct val="90000"/>
              </a:lnSpc>
            </a:pPr>
            <a:endParaRPr lang="en-US" dirty="0">
              <a:latin typeface="+mn-lt"/>
            </a:endParaRPr>
          </a:p>
          <a:p>
            <a:pPr marL="285750" indent="-28575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770265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xscns_coh_lead_tot.pdf">
            <a:extLst>
              <a:ext uri="{FF2B5EF4-FFF2-40B4-BE49-F238E27FC236}">
                <a16:creationId xmlns:a16="http://schemas.microsoft.com/office/drawing/2014/main" id="{5969397B-5A29-594F-9FE1-15517691E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83535" y="225204"/>
            <a:ext cx="4094019" cy="4836059"/>
          </a:xfrm>
          <a:prstGeom prst="rect">
            <a:avLst/>
          </a:prstGeom>
        </p:spPr>
      </p:pic>
      <p:sp>
        <p:nvSpPr>
          <p:cNvPr id="2" name="Title 1"/>
          <p:cNvSpPr>
            <a:spLocks noGrp="1"/>
          </p:cNvSpPr>
          <p:nvPr>
            <p:ph type="title"/>
          </p:nvPr>
        </p:nvSpPr>
        <p:spPr>
          <a:xfrm>
            <a:off x="345092" y="164393"/>
            <a:ext cx="11501908" cy="535531"/>
          </a:xfrm>
        </p:spPr>
        <p:txBody>
          <a:bodyPr/>
          <a:lstStyle/>
          <a:p>
            <a:r>
              <a:rPr lang="en-US"/>
              <a:t>Coherent Elastic neutrino-Nucleus Scattering (</a:t>
            </a:r>
            <a:r>
              <a:rPr lang="en-US" err="1"/>
              <a:t>CEvNS</a:t>
            </a:r>
            <a:r>
              <a:rPr lang="en-US"/>
              <a:t>)</a:t>
            </a:r>
          </a:p>
        </p:txBody>
      </p:sp>
      <p:sp>
        <p:nvSpPr>
          <p:cNvPr id="3" name="Shape 151"/>
          <p:cNvSpPr/>
          <p:nvPr/>
        </p:nvSpPr>
        <p:spPr>
          <a:xfrm>
            <a:off x="345092" y="782858"/>
            <a:ext cx="6293870" cy="10002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49262">
              <a:spcBef>
                <a:spcPts val="600"/>
              </a:spcBef>
              <a:tabLst>
                <a:tab pos="723900" algn="l"/>
                <a:tab pos="1447800" algn="l"/>
                <a:tab pos="2171700" algn="l"/>
                <a:tab pos="2895600" algn="l"/>
                <a:tab pos="3619500" algn="l"/>
                <a:tab pos="4343400" algn="l"/>
                <a:tab pos="5067300" algn="l"/>
              </a:tabLst>
              <a:defRPr sz="2800" b="1">
                <a:solidFill>
                  <a:srgbClr val="FFFFFF"/>
                </a:solidFill>
              </a:defRPr>
            </a:pPr>
            <a:r>
              <a:rPr sz="2000" dirty="0">
                <a:solidFill>
                  <a:srgbClr val="000000"/>
                </a:solidFill>
                <a:latin typeface="+mn-lt"/>
              </a:rPr>
              <a:t>A neutrino</a:t>
            </a:r>
            <a:r>
              <a:rPr lang="en-US" sz="2000" dirty="0">
                <a:solidFill>
                  <a:srgbClr val="000000"/>
                </a:solidFill>
                <a:latin typeface="+mn-lt"/>
              </a:rPr>
              <a:t> scatters on</a:t>
            </a:r>
            <a:r>
              <a:rPr sz="2000" dirty="0">
                <a:solidFill>
                  <a:srgbClr val="000000"/>
                </a:solidFill>
                <a:latin typeface="+mn-lt"/>
              </a:rPr>
              <a:t> a nucleus via exchange of a Z, and the nucleus recoils as a whole;</a:t>
            </a:r>
            <a:endParaRPr lang="en-US" sz="2000" dirty="0">
              <a:solidFill>
                <a:srgbClr val="FFFFFF"/>
              </a:solidFill>
              <a:latin typeface="+mn-lt"/>
            </a:endParaRPr>
          </a:p>
          <a:p>
            <a:pPr defTabSz="449262">
              <a:spcBef>
                <a:spcPts val="600"/>
              </a:spcBef>
              <a:tabLst>
                <a:tab pos="723900" algn="l"/>
                <a:tab pos="1447800" algn="l"/>
                <a:tab pos="2171700" algn="l"/>
                <a:tab pos="2895600" algn="l"/>
                <a:tab pos="3619500" algn="l"/>
                <a:tab pos="4343400" algn="l"/>
                <a:tab pos="5067300" algn="l"/>
              </a:tabLst>
              <a:defRPr sz="2800" b="1">
                <a:solidFill>
                  <a:srgbClr val="FFFFFF"/>
                </a:solidFill>
              </a:defRPr>
            </a:pPr>
            <a:r>
              <a:rPr sz="2000" dirty="0">
                <a:solidFill>
                  <a:srgbClr val="000000"/>
                </a:solidFill>
                <a:latin typeface="+mn-lt"/>
              </a:rPr>
              <a:t>coherent up to </a:t>
            </a:r>
            <a:r>
              <a:rPr sz="2000" dirty="0" err="1">
                <a:solidFill>
                  <a:srgbClr val="000000"/>
                </a:solidFill>
                <a:latin typeface="+mn-lt"/>
              </a:rPr>
              <a:t>E</a:t>
            </a:r>
            <a:r>
              <a:rPr sz="2000" baseline="-33000" dirty="0" err="1">
                <a:solidFill>
                  <a:srgbClr val="000000"/>
                </a:solidFill>
                <a:latin typeface="+mn-lt"/>
                <a:ea typeface="Symbol"/>
                <a:cs typeface="Symbol"/>
                <a:sym typeface="Symbol"/>
              </a:rPr>
              <a:t>ν</a:t>
            </a:r>
            <a:r>
              <a:rPr sz="2000" dirty="0">
                <a:solidFill>
                  <a:srgbClr val="000000"/>
                </a:solidFill>
                <a:latin typeface="+mn-lt"/>
              </a:rPr>
              <a:t>~ 50 MeV</a:t>
            </a:r>
          </a:p>
        </p:txBody>
      </p:sp>
      <p:pic>
        <p:nvPicPr>
          <p:cNvPr id="33" name="image6.pdf" descr="latex-image-1.pdf"/>
          <p:cNvPicPr>
            <a:picLocks noChangeAspect="1"/>
          </p:cNvPicPr>
          <p:nvPr/>
        </p:nvPicPr>
        <p:blipFill>
          <a:blip r:embed="rId3">
            <a:extLst/>
          </a:blip>
          <a:stretch>
            <a:fillRect/>
          </a:stretch>
        </p:blipFill>
        <p:spPr>
          <a:xfrm>
            <a:off x="709591" y="5250740"/>
            <a:ext cx="7480106" cy="729661"/>
          </a:xfrm>
          <a:prstGeom prst="rect">
            <a:avLst/>
          </a:prstGeom>
          <a:ln w="12700">
            <a:miter lim="400000"/>
          </a:ln>
        </p:spPr>
      </p:pic>
      <p:grpSp>
        <p:nvGrpSpPr>
          <p:cNvPr id="34" name="Group 155"/>
          <p:cNvGrpSpPr>
            <a:grpSpLocks noChangeAspect="1"/>
          </p:cNvGrpSpPr>
          <p:nvPr/>
        </p:nvGrpSpPr>
        <p:grpSpPr>
          <a:xfrm>
            <a:off x="8403129" y="5318431"/>
            <a:ext cx="1028504" cy="619119"/>
            <a:chOff x="0" y="0"/>
            <a:chExt cx="1698657" cy="1022524"/>
          </a:xfrm>
        </p:grpSpPr>
        <p:sp>
          <p:nvSpPr>
            <p:cNvPr id="35" name="Shape 153"/>
            <p:cNvSpPr/>
            <p:nvPr/>
          </p:nvSpPr>
          <p:spPr>
            <a:xfrm>
              <a:off x="0" y="0"/>
              <a:ext cx="1698658" cy="1022525"/>
            </a:xfrm>
            <a:prstGeom prst="rect">
              <a:avLst/>
            </a:prstGeom>
            <a:solidFill>
              <a:srgbClr val="C0FFE6"/>
            </a:solidFill>
            <a:ln w="9525" cap="flat">
              <a:solidFill>
                <a:srgbClr val="000000"/>
              </a:solidFill>
              <a:prstDash val="solid"/>
              <a:round/>
            </a:ln>
            <a:effectLst/>
          </p:spPr>
          <p:txBody>
            <a:bodyPr wrap="square" lIns="45719" tIns="45719" rIns="45719" bIns="45719" numCol="1" anchor="t">
              <a:noAutofit/>
            </a:bodyPr>
            <a:lstStyle/>
            <a:p>
              <a:pPr defTabSz="449262">
                <a:lnSpc>
                  <a:spcPct val="104000"/>
                </a:lnSpc>
                <a:defRPr sz="2800" b="1">
                  <a:solidFill>
                    <a:srgbClr val="FFFFFF"/>
                  </a:solidFill>
                </a:defRPr>
              </a:pPr>
              <a:endParaRPr sz="2800"/>
            </a:p>
          </p:txBody>
        </p:sp>
        <p:pic>
          <p:nvPicPr>
            <p:cNvPr id="36" name="image7.pdf" descr="latex-image-1.pdf"/>
            <p:cNvPicPr>
              <a:picLocks noChangeAspect="1"/>
            </p:cNvPicPr>
            <p:nvPr/>
          </p:nvPicPr>
          <p:blipFill>
            <a:blip r:embed="rId4">
              <a:extLst/>
            </a:blip>
            <a:stretch>
              <a:fillRect/>
            </a:stretch>
          </p:blipFill>
          <p:spPr>
            <a:xfrm>
              <a:off x="138972" y="196313"/>
              <a:ext cx="1463264" cy="588875"/>
            </a:xfrm>
            <a:prstGeom prst="rect">
              <a:avLst/>
            </a:prstGeom>
            <a:ln w="12700" cap="flat">
              <a:noFill/>
              <a:miter lim="400000"/>
            </a:ln>
            <a:effectLst/>
          </p:spPr>
        </p:pic>
      </p:grpSp>
      <p:sp>
        <p:nvSpPr>
          <p:cNvPr id="37" name="Shape 156"/>
          <p:cNvSpPr/>
          <p:nvPr/>
        </p:nvSpPr>
        <p:spPr>
          <a:xfrm>
            <a:off x="1473218" y="6204707"/>
            <a:ext cx="7380850" cy="408315"/>
          </a:xfrm>
          <a:prstGeom prst="rect">
            <a:avLst/>
          </a:prstGeom>
          <a:ln w="12700">
            <a:miter lim="400000"/>
          </a:ln>
          <a:extLst>
            <a:ext uri="{C572A759-6A51-4108-AA02-DFA0A04FC94B}">
              <ma14:wrappingTextBoxFlag xmlns:ma14="http://schemas.microsoft.com/office/mac/drawingml/2011/main" xmlns="" val="1"/>
            </a:ext>
          </a:extLst>
        </p:spPr>
        <p:txBody>
          <a:bodyPr wrap="square" lIns="65023" tIns="65023" rIns="65023" bIns="65023">
            <a:spAutoFit/>
          </a:bodyPr>
          <a:lstStyle/>
          <a:p>
            <a:r>
              <a:rPr dirty="0" err="1">
                <a:latin typeface="+mn-lt"/>
              </a:rPr>
              <a:t>CEvNS</a:t>
            </a:r>
            <a:r>
              <a:rPr dirty="0">
                <a:latin typeface="+mn-lt"/>
              </a:rPr>
              <a:t> cross section is well </a:t>
            </a:r>
            <a:r>
              <a:rPr lang="en-US" dirty="0">
                <a:latin typeface="+mn-lt"/>
              </a:rPr>
              <a:t>calculated </a:t>
            </a:r>
            <a:r>
              <a:rPr dirty="0">
                <a:latin typeface="+mn-lt"/>
              </a:rPr>
              <a:t>in the Standard Model</a:t>
            </a:r>
          </a:p>
        </p:txBody>
      </p:sp>
      <p:sp>
        <p:nvSpPr>
          <p:cNvPr id="38" name="Shape 157"/>
          <p:cNvSpPr/>
          <p:nvPr/>
        </p:nvSpPr>
        <p:spPr>
          <a:xfrm>
            <a:off x="7973666" y="4445536"/>
            <a:ext cx="3559953" cy="408315"/>
          </a:xfrm>
          <a:prstGeom prst="rect">
            <a:avLst/>
          </a:prstGeom>
          <a:ln w="12700">
            <a:miter lim="400000"/>
          </a:ln>
          <a:extLst>
            <a:ext uri="{C572A759-6A51-4108-AA02-DFA0A04FC94B}">
              <ma14:wrappingTextBoxFlag xmlns:ma14="http://schemas.microsoft.com/office/mac/drawingml/2011/main" xmlns="" val="1"/>
            </a:ext>
          </a:extLst>
        </p:spPr>
        <p:txBody>
          <a:bodyPr wrap="square" lIns="65023" tIns="65023" rIns="65023" bIns="65023">
            <a:spAutoFit/>
          </a:bodyPr>
          <a:lstStyle/>
          <a:p>
            <a:r>
              <a:rPr dirty="0" err="1">
                <a:latin typeface="+mn-lt"/>
              </a:rPr>
              <a:t>CEvNS</a:t>
            </a:r>
            <a:r>
              <a:rPr dirty="0">
                <a:latin typeface="+mn-lt"/>
              </a:rPr>
              <a:t> cross-section is </a:t>
            </a:r>
            <a:r>
              <a:rPr lang="en-US" dirty="0">
                <a:latin typeface="+mn-lt"/>
              </a:rPr>
              <a:t>large</a:t>
            </a:r>
            <a:r>
              <a:rPr dirty="0">
                <a:latin typeface="+mn-lt"/>
              </a:rPr>
              <a:t>!</a:t>
            </a:r>
          </a:p>
        </p:txBody>
      </p:sp>
      <p:pic>
        <p:nvPicPr>
          <p:cNvPr id="42" name="Picture 41" descr="scatter.png">
            <a:extLst>
              <a:ext uri="{FF2B5EF4-FFF2-40B4-BE49-F238E27FC236}">
                <a16:creationId xmlns:a16="http://schemas.microsoft.com/office/drawing/2014/main" id="{F4F8437B-6F41-B84C-A344-EDCFEBE3F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711" y="2187028"/>
            <a:ext cx="2619343" cy="2700352"/>
          </a:xfrm>
          <a:prstGeom prst="rect">
            <a:avLst/>
          </a:prstGeom>
        </p:spPr>
      </p:pic>
      <p:sp>
        <p:nvSpPr>
          <p:cNvPr id="43" name="TextBox 42">
            <a:extLst>
              <a:ext uri="{FF2B5EF4-FFF2-40B4-BE49-F238E27FC236}">
                <a16:creationId xmlns:a16="http://schemas.microsoft.com/office/drawing/2014/main" id="{D53B30D0-39AB-784B-835E-68161DAE19BE}"/>
              </a:ext>
            </a:extLst>
          </p:cNvPr>
          <p:cNvSpPr txBox="1"/>
          <p:nvPr/>
        </p:nvSpPr>
        <p:spPr>
          <a:xfrm>
            <a:off x="3856197" y="2658011"/>
            <a:ext cx="3781326" cy="1569660"/>
          </a:xfrm>
          <a:prstGeom prst="rect">
            <a:avLst/>
          </a:prstGeom>
          <a:noFill/>
        </p:spPr>
        <p:txBody>
          <a:bodyPr wrap="square" rtlCol="0">
            <a:spAutoFit/>
          </a:bodyPr>
          <a:lstStyle/>
          <a:p>
            <a:pPr>
              <a:spcBef>
                <a:spcPts val="0"/>
              </a:spcBef>
            </a:pPr>
            <a:r>
              <a:rPr lang="en-US" sz="1600" dirty="0">
                <a:ln w="6350" cmpd="sng">
                  <a:solidFill>
                    <a:schemeClr val="accent1">
                      <a:satMod val="190000"/>
                      <a:alpha val="0"/>
                    </a:schemeClr>
                  </a:solidFill>
                  <a:prstDash val="solid"/>
                </a:ln>
                <a:latin typeface="+mn-lt"/>
              </a:rPr>
              <a:t>D.Z. Freedman PRD 9 (1974)</a:t>
            </a:r>
          </a:p>
          <a:p>
            <a:pPr>
              <a:spcBef>
                <a:spcPts val="0"/>
              </a:spcBef>
            </a:pPr>
            <a:r>
              <a:rPr lang="en-US" sz="1600" dirty="0">
                <a:ln w="6350" cmpd="sng">
                  <a:solidFill>
                    <a:schemeClr val="accent1">
                      <a:satMod val="190000"/>
                      <a:alpha val="0"/>
                    </a:schemeClr>
                  </a:solidFill>
                  <a:prstDash val="solid"/>
                </a:ln>
                <a:latin typeface="+mn-lt"/>
              </a:rPr>
              <a:t>Submitted Oct 15, 1973 </a:t>
            </a:r>
          </a:p>
          <a:p>
            <a:pPr>
              <a:spcBef>
                <a:spcPts val="0"/>
              </a:spcBef>
            </a:pPr>
            <a:endParaRPr lang="en-US" sz="1600" dirty="0">
              <a:ln w="6350" cmpd="sng">
                <a:solidFill>
                  <a:schemeClr val="accent1">
                    <a:satMod val="190000"/>
                    <a:alpha val="0"/>
                  </a:schemeClr>
                </a:solidFill>
                <a:prstDash val="solid"/>
              </a:ln>
              <a:latin typeface="+mn-lt"/>
            </a:endParaRPr>
          </a:p>
          <a:p>
            <a:pPr>
              <a:spcBef>
                <a:spcPts val="0"/>
              </a:spcBef>
            </a:pPr>
            <a:r>
              <a:rPr lang="en-US" sz="1600" dirty="0" err="1">
                <a:ln w="6350" cmpd="sng">
                  <a:solidFill>
                    <a:schemeClr val="accent1">
                      <a:satMod val="190000"/>
                      <a:alpha val="0"/>
                    </a:schemeClr>
                  </a:solidFill>
                  <a:prstDash val="solid"/>
                </a:ln>
                <a:latin typeface="+mn-lt"/>
              </a:rPr>
              <a:t>V.B.Kopeliovich</a:t>
            </a:r>
            <a:r>
              <a:rPr lang="en-US" sz="1600" dirty="0">
                <a:ln w="6350" cmpd="sng">
                  <a:solidFill>
                    <a:schemeClr val="accent1">
                      <a:satMod val="190000"/>
                      <a:alpha val="0"/>
                    </a:schemeClr>
                  </a:solidFill>
                  <a:prstDash val="solid"/>
                </a:ln>
                <a:latin typeface="+mn-lt"/>
              </a:rPr>
              <a:t> &amp; </a:t>
            </a:r>
            <a:r>
              <a:rPr lang="en-US" sz="1600" dirty="0" err="1">
                <a:ln w="6350" cmpd="sng">
                  <a:solidFill>
                    <a:schemeClr val="accent1">
                      <a:satMod val="190000"/>
                      <a:alpha val="0"/>
                    </a:schemeClr>
                  </a:solidFill>
                  <a:prstDash val="solid"/>
                </a:ln>
                <a:latin typeface="+mn-lt"/>
              </a:rPr>
              <a:t>L.L.Frankfurt</a:t>
            </a:r>
            <a:endParaRPr lang="en-US" sz="1600" dirty="0">
              <a:ln w="6350" cmpd="sng">
                <a:solidFill>
                  <a:schemeClr val="accent1">
                    <a:satMod val="190000"/>
                    <a:alpha val="0"/>
                  </a:schemeClr>
                </a:solidFill>
                <a:prstDash val="solid"/>
              </a:ln>
              <a:latin typeface="+mn-lt"/>
            </a:endParaRPr>
          </a:p>
          <a:p>
            <a:pPr>
              <a:spcBef>
                <a:spcPts val="0"/>
              </a:spcBef>
            </a:pPr>
            <a:r>
              <a:rPr lang="en-US" sz="1600" dirty="0">
                <a:ln w="6350" cmpd="sng">
                  <a:solidFill>
                    <a:schemeClr val="accent1">
                      <a:satMod val="190000"/>
                      <a:alpha val="0"/>
                    </a:schemeClr>
                  </a:solidFill>
                  <a:prstDash val="solid"/>
                </a:ln>
                <a:latin typeface="+mn-lt"/>
              </a:rPr>
              <a:t>JETP  Lett. 19 (1974) </a:t>
            </a:r>
          </a:p>
          <a:p>
            <a:pPr>
              <a:spcBef>
                <a:spcPts val="0"/>
              </a:spcBef>
            </a:pPr>
            <a:r>
              <a:rPr lang="en-US" sz="1600" dirty="0">
                <a:ln w="6350" cmpd="sng">
                  <a:solidFill>
                    <a:schemeClr val="accent1">
                      <a:satMod val="190000"/>
                      <a:alpha val="0"/>
                    </a:schemeClr>
                  </a:solidFill>
                  <a:prstDash val="solid"/>
                </a:ln>
                <a:latin typeface="+mn-lt"/>
              </a:rPr>
              <a:t>Submitted Jan 7, 1974</a:t>
            </a:r>
          </a:p>
        </p:txBody>
      </p:sp>
    </p:spTree>
    <p:extLst>
      <p:ext uri="{BB962C8B-B14F-4D97-AF65-F5344CB8AC3E}">
        <p14:creationId xmlns:p14="http://schemas.microsoft.com/office/powerpoint/2010/main" val="3979152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50px-Csina-install-IMG_5604.jpg">
            <a:extLst>
              <a:ext uri="{FF2B5EF4-FFF2-40B4-BE49-F238E27FC236}">
                <a16:creationId xmlns:a16="http://schemas.microsoft.com/office/drawing/2014/main" id="{1AEB8903-3D31-B742-B176-DB6DF651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854" y="975436"/>
            <a:ext cx="1927863" cy="2569813"/>
          </a:xfrm>
          <a:prstGeom prst="rect">
            <a:avLst/>
          </a:prstGeom>
        </p:spPr>
      </p:pic>
      <p:sp>
        <p:nvSpPr>
          <p:cNvPr id="4" name="Title 1">
            <a:extLst>
              <a:ext uri="{FF2B5EF4-FFF2-40B4-BE49-F238E27FC236}">
                <a16:creationId xmlns:a16="http://schemas.microsoft.com/office/drawing/2014/main" id="{72319F20-C8DF-AC40-9BD9-4C331209A95D}"/>
              </a:ext>
            </a:extLst>
          </p:cNvPr>
          <p:cNvSpPr txBox="1">
            <a:spLocks/>
          </p:cNvSpPr>
          <p:nvPr/>
        </p:nvSpPr>
        <p:spPr bwMode="auto">
          <a:xfrm>
            <a:off x="310350" y="134789"/>
            <a:ext cx="10301848" cy="580618"/>
          </a:xfrm>
          <a:prstGeom prst="rect">
            <a:avLst/>
          </a:prstGeom>
          <a:noFill/>
          <a:ln w="9525">
            <a:noFill/>
            <a:miter lim="800000"/>
            <a:headEnd/>
            <a:tailEnd/>
          </a:ln>
        </p:spPr>
        <p:txBody>
          <a:bodyPr vert="horz" wrap="square" lIns="91448" tIns="45725" rIns="91448" bIns="45725"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3600" b="0" dirty="0">
                <a:solidFill>
                  <a:schemeClr val="tx1"/>
                </a:solidFill>
              </a:rPr>
              <a:t>First Detection of </a:t>
            </a:r>
            <a:r>
              <a:rPr lang="en-US" sz="3600" b="0" dirty="0" err="1">
                <a:solidFill>
                  <a:schemeClr val="tx1"/>
                </a:solidFill>
              </a:rPr>
              <a:t>CEvNS</a:t>
            </a:r>
            <a:endParaRPr lang="en-US" sz="3600" b="0" dirty="0">
              <a:solidFill>
                <a:schemeClr val="tx1"/>
              </a:solidFill>
            </a:endParaRPr>
          </a:p>
        </p:txBody>
      </p:sp>
      <p:pic>
        <p:nvPicPr>
          <p:cNvPr id="6" name="Picture 6" descr="sciencecoherentcover_1024">
            <a:extLst>
              <a:ext uri="{FF2B5EF4-FFF2-40B4-BE49-F238E27FC236}">
                <a16:creationId xmlns:a16="http://schemas.microsoft.com/office/drawing/2014/main" id="{B741DF1D-D369-EF47-8696-84235F63C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50" y="785543"/>
            <a:ext cx="4674817" cy="594611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57F10F4-933E-4B48-9D42-933613EF206A}"/>
              </a:ext>
            </a:extLst>
          </p:cNvPr>
          <p:cNvPicPr>
            <a:picLocks noChangeAspect="1"/>
          </p:cNvPicPr>
          <p:nvPr/>
        </p:nvPicPr>
        <p:blipFill>
          <a:blip r:embed="rId4"/>
          <a:stretch>
            <a:fillRect/>
          </a:stretch>
        </p:blipFill>
        <p:spPr>
          <a:xfrm>
            <a:off x="5300891" y="3697357"/>
            <a:ext cx="6068946" cy="3160643"/>
          </a:xfrm>
          <a:prstGeom prst="rect">
            <a:avLst/>
          </a:prstGeom>
        </p:spPr>
      </p:pic>
      <p:sp>
        <p:nvSpPr>
          <p:cNvPr id="13" name="TextBox 12">
            <a:extLst>
              <a:ext uri="{FF2B5EF4-FFF2-40B4-BE49-F238E27FC236}">
                <a16:creationId xmlns:a16="http://schemas.microsoft.com/office/drawing/2014/main" id="{31CF6E47-97EB-AF4B-BF1A-B4CC6FAA17C1}"/>
              </a:ext>
            </a:extLst>
          </p:cNvPr>
          <p:cNvSpPr txBox="1"/>
          <p:nvPr/>
        </p:nvSpPr>
        <p:spPr>
          <a:xfrm>
            <a:off x="5510910" y="736342"/>
            <a:ext cx="2675749" cy="286242"/>
          </a:xfrm>
          <a:prstGeom prst="rect">
            <a:avLst/>
          </a:prstGeom>
          <a:noFill/>
        </p:spPr>
        <p:txBody>
          <a:bodyPr wrap="none" lIns="91448" tIns="45725" rIns="91448" bIns="45725" rtlCol="0">
            <a:spAutoFit/>
          </a:bodyPr>
          <a:lstStyle/>
          <a:p>
            <a:pPr algn="ctr">
              <a:lnSpc>
                <a:spcPct val="90000"/>
              </a:lnSpc>
            </a:pPr>
            <a:r>
              <a:rPr lang="en-US" sz="1400" dirty="0">
                <a:latin typeface="+mn-lt"/>
              </a:rPr>
              <a:t>Hand held neutrino detector</a:t>
            </a:r>
          </a:p>
        </p:txBody>
      </p:sp>
      <p:pic>
        <p:nvPicPr>
          <p:cNvPr id="15" name="Picture 14">
            <a:extLst>
              <a:ext uri="{FF2B5EF4-FFF2-40B4-BE49-F238E27FC236}">
                <a16:creationId xmlns:a16="http://schemas.microsoft.com/office/drawing/2014/main" id="{B2BB405B-C642-0243-B602-CF7CE532592A}"/>
              </a:ext>
            </a:extLst>
          </p:cNvPr>
          <p:cNvPicPr>
            <a:picLocks noChangeAspect="1"/>
          </p:cNvPicPr>
          <p:nvPr/>
        </p:nvPicPr>
        <p:blipFill rotWithShape="1">
          <a:blip r:embed="rId5">
            <a:extLst>
              <a:ext uri="{28A0092B-C50C-407E-A947-70E740481C1C}">
                <a14:useLocalDpi xmlns:a14="http://schemas.microsoft.com/office/drawing/2010/main" val="0"/>
              </a:ext>
            </a:extLst>
          </a:blip>
          <a:srcRect l="21631" t="4226" r="26380" b="14947"/>
          <a:stretch/>
        </p:blipFill>
        <p:spPr>
          <a:xfrm>
            <a:off x="9046822" y="1022584"/>
            <a:ext cx="2007965" cy="2275579"/>
          </a:xfrm>
          <a:prstGeom prst="rect">
            <a:avLst/>
          </a:prstGeom>
        </p:spPr>
      </p:pic>
      <p:sp>
        <p:nvSpPr>
          <p:cNvPr id="16" name="TextBox 15">
            <a:extLst>
              <a:ext uri="{FF2B5EF4-FFF2-40B4-BE49-F238E27FC236}">
                <a16:creationId xmlns:a16="http://schemas.microsoft.com/office/drawing/2014/main" id="{ED765828-9DDF-5946-B674-B9DCA1B1C2B2}"/>
              </a:ext>
            </a:extLst>
          </p:cNvPr>
          <p:cNvSpPr txBox="1"/>
          <p:nvPr/>
        </p:nvSpPr>
        <p:spPr>
          <a:xfrm>
            <a:off x="7892081" y="3545249"/>
            <a:ext cx="1697917" cy="286242"/>
          </a:xfrm>
          <a:prstGeom prst="rect">
            <a:avLst/>
          </a:prstGeom>
          <a:noFill/>
        </p:spPr>
        <p:txBody>
          <a:bodyPr wrap="none" lIns="91448" tIns="45725" rIns="91448" bIns="45725" rtlCol="0">
            <a:spAutoFit/>
          </a:bodyPr>
          <a:lstStyle/>
          <a:p>
            <a:pPr algn="ctr">
              <a:lnSpc>
                <a:spcPct val="90000"/>
              </a:lnSpc>
            </a:pPr>
            <a:r>
              <a:rPr lang="en-US" sz="1400" dirty="0">
                <a:latin typeface="+mn-lt"/>
              </a:rPr>
              <a:t>16 Month of data</a:t>
            </a:r>
          </a:p>
        </p:txBody>
      </p:sp>
      <p:sp>
        <p:nvSpPr>
          <p:cNvPr id="17" name="TextBox 16">
            <a:extLst>
              <a:ext uri="{FF2B5EF4-FFF2-40B4-BE49-F238E27FC236}">
                <a16:creationId xmlns:a16="http://schemas.microsoft.com/office/drawing/2014/main" id="{857B83D0-002E-1946-85AD-3087CB54E57D}"/>
              </a:ext>
            </a:extLst>
          </p:cNvPr>
          <p:cNvSpPr txBox="1"/>
          <p:nvPr/>
        </p:nvSpPr>
        <p:spPr>
          <a:xfrm rot="1088088">
            <a:off x="9325699" y="2854180"/>
            <a:ext cx="689051" cy="341642"/>
          </a:xfrm>
          <a:prstGeom prst="rect">
            <a:avLst/>
          </a:prstGeom>
          <a:noFill/>
        </p:spPr>
        <p:txBody>
          <a:bodyPr wrap="none" lIns="91448" tIns="45725" rIns="91448" bIns="45725" rtlCol="0">
            <a:spAutoFit/>
          </a:bodyPr>
          <a:lstStyle/>
          <a:p>
            <a:pPr algn="ctr">
              <a:lnSpc>
                <a:spcPct val="90000"/>
              </a:lnSpc>
            </a:pPr>
            <a:r>
              <a:rPr lang="en-US" dirty="0"/>
              <a:t>Time</a:t>
            </a:r>
          </a:p>
        </p:txBody>
      </p:sp>
      <p:sp>
        <p:nvSpPr>
          <p:cNvPr id="18" name="TextBox 17">
            <a:extLst>
              <a:ext uri="{FF2B5EF4-FFF2-40B4-BE49-F238E27FC236}">
                <a16:creationId xmlns:a16="http://schemas.microsoft.com/office/drawing/2014/main" id="{F57D8971-1E22-3646-8B2B-074E16DADF86}"/>
              </a:ext>
            </a:extLst>
          </p:cNvPr>
          <p:cNvSpPr txBox="1"/>
          <p:nvPr/>
        </p:nvSpPr>
        <p:spPr>
          <a:xfrm rot="17322645">
            <a:off x="10288302" y="2628878"/>
            <a:ext cx="915651" cy="341642"/>
          </a:xfrm>
          <a:prstGeom prst="rect">
            <a:avLst/>
          </a:prstGeom>
          <a:noFill/>
        </p:spPr>
        <p:txBody>
          <a:bodyPr wrap="none" lIns="91448" tIns="45725" rIns="91448" bIns="45725" rtlCol="0">
            <a:spAutoFit/>
          </a:bodyPr>
          <a:lstStyle/>
          <a:p>
            <a:pPr algn="ctr">
              <a:lnSpc>
                <a:spcPct val="90000"/>
              </a:lnSpc>
            </a:pPr>
            <a:r>
              <a:rPr lang="en-US" dirty="0"/>
              <a:t>Energy</a:t>
            </a:r>
          </a:p>
        </p:txBody>
      </p:sp>
      <p:sp>
        <p:nvSpPr>
          <p:cNvPr id="2" name="TextBox 1"/>
          <p:cNvSpPr txBox="1"/>
          <p:nvPr/>
        </p:nvSpPr>
        <p:spPr>
          <a:xfrm>
            <a:off x="3149761" y="1160516"/>
            <a:ext cx="1823545" cy="350930"/>
          </a:xfrm>
          <a:prstGeom prst="rect">
            <a:avLst/>
          </a:prstGeom>
          <a:noFill/>
        </p:spPr>
        <p:txBody>
          <a:bodyPr wrap="square" rtlCol="0">
            <a:spAutoFit/>
          </a:bodyPr>
          <a:lstStyle/>
          <a:p>
            <a:pPr algn="ctr">
              <a:lnSpc>
                <a:spcPct val="90000"/>
              </a:lnSpc>
            </a:pPr>
            <a:r>
              <a:rPr lang="en-US" sz="1867" dirty="0">
                <a:solidFill>
                  <a:schemeClr val="bg1">
                    <a:lumMod val="85000"/>
                  </a:schemeClr>
                </a:solidFill>
              </a:rPr>
              <a:t>09/15/2017</a:t>
            </a:r>
          </a:p>
        </p:txBody>
      </p:sp>
    </p:spTree>
    <p:extLst>
      <p:ext uri="{BB962C8B-B14F-4D97-AF65-F5344CB8AC3E}">
        <p14:creationId xmlns:p14="http://schemas.microsoft.com/office/powerpoint/2010/main" val="267967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C8284-014B-C940-AADF-DCE8BB3314F0}"/>
              </a:ext>
            </a:extLst>
          </p:cNvPr>
          <p:cNvSpPr>
            <a:spLocks noGrp="1"/>
          </p:cNvSpPr>
          <p:nvPr>
            <p:ph type="title"/>
          </p:nvPr>
        </p:nvSpPr>
        <p:spPr>
          <a:xfrm>
            <a:off x="351022" y="320827"/>
            <a:ext cx="4209113" cy="978729"/>
          </a:xfrm>
        </p:spPr>
        <p:txBody>
          <a:bodyPr/>
          <a:lstStyle/>
          <a:p>
            <a:pPr algn="ctr"/>
            <a:r>
              <a:rPr lang="en-US" dirty="0"/>
              <a:t>Ongoing Activities</a:t>
            </a:r>
            <a:br>
              <a:rPr lang="en-US" dirty="0"/>
            </a:br>
            <a:r>
              <a:rPr lang="en-US" dirty="0"/>
              <a:t>in “Neutrino Alley”</a:t>
            </a:r>
          </a:p>
        </p:txBody>
      </p:sp>
      <p:sp>
        <p:nvSpPr>
          <p:cNvPr id="19" name="TextBox 18">
            <a:extLst>
              <a:ext uri="{FF2B5EF4-FFF2-40B4-BE49-F238E27FC236}">
                <a16:creationId xmlns:a16="http://schemas.microsoft.com/office/drawing/2014/main" id="{A60B59C9-7E8D-A64E-BCFD-2B7F998C8AF2}"/>
              </a:ext>
            </a:extLst>
          </p:cNvPr>
          <p:cNvSpPr txBox="1"/>
          <p:nvPr/>
        </p:nvSpPr>
        <p:spPr>
          <a:xfrm>
            <a:off x="5323856" y="5268260"/>
            <a:ext cx="1301974" cy="978729"/>
          </a:xfrm>
          <a:prstGeom prst="rect">
            <a:avLst/>
          </a:prstGeom>
          <a:noFill/>
        </p:spPr>
        <p:txBody>
          <a:bodyPr wrap="square" rtlCol="0">
            <a:spAutoFit/>
          </a:bodyPr>
          <a:lstStyle/>
          <a:p>
            <a:pPr>
              <a:lnSpc>
                <a:spcPct val="90000"/>
              </a:lnSpc>
            </a:pPr>
            <a:r>
              <a:rPr lang="en-US" sz="1600" dirty="0">
                <a:latin typeface="+mn-lt"/>
              </a:rPr>
              <a:t>Taking data with 185 kg </a:t>
            </a:r>
            <a:r>
              <a:rPr lang="en-US" sz="1600" dirty="0" err="1">
                <a:latin typeface="+mn-lt"/>
              </a:rPr>
              <a:t>NaI</a:t>
            </a:r>
            <a:r>
              <a:rPr lang="en-US" sz="1600" dirty="0">
                <a:latin typeface="+mn-lt"/>
              </a:rPr>
              <a:t> detectors. </a:t>
            </a:r>
          </a:p>
        </p:txBody>
      </p:sp>
      <p:sp>
        <p:nvSpPr>
          <p:cNvPr id="26" name="TextBox 25">
            <a:extLst>
              <a:ext uri="{FF2B5EF4-FFF2-40B4-BE49-F238E27FC236}">
                <a16:creationId xmlns:a16="http://schemas.microsoft.com/office/drawing/2014/main" id="{20BF2EFF-9014-9547-8C8C-3EC69036CC1C}"/>
              </a:ext>
            </a:extLst>
          </p:cNvPr>
          <p:cNvSpPr txBox="1"/>
          <p:nvPr/>
        </p:nvSpPr>
        <p:spPr>
          <a:xfrm>
            <a:off x="9974790" y="5268259"/>
            <a:ext cx="1656650" cy="1421928"/>
          </a:xfrm>
          <a:prstGeom prst="rect">
            <a:avLst/>
          </a:prstGeom>
          <a:noFill/>
        </p:spPr>
        <p:txBody>
          <a:bodyPr wrap="square" rtlCol="0">
            <a:spAutoFit/>
          </a:bodyPr>
          <a:lstStyle/>
          <a:p>
            <a:pPr>
              <a:lnSpc>
                <a:spcPct val="90000"/>
              </a:lnSpc>
            </a:pPr>
            <a:r>
              <a:rPr lang="en-US" sz="1600" dirty="0">
                <a:latin typeface="+mn-lt"/>
              </a:rPr>
              <a:t>Study of v Induced Neutrons on </a:t>
            </a:r>
            <a:r>
              <a:rPr lang="en-US" sz="1600" dirty="0" err="1">
                <a:latin typeface="+mn-lt"/>
              </a:rPr>
              <a:t>Pb</a:t>
            </a:r>
            <a:r>
              <a:rPr lang="en-US" sz="1600" dirty="0">
                <a:latin typeface="+mn-lt"/>
              </a:rPr>
              <a:t> and Fe.</a:t>
            </a:r>
          </a:p>
          <a:p>
            <a:pPr>
              <a:lnSpc>
                <a:spcPct val="90000"/>
              </a:lnSpc>
            </a:pPr>
            <a:r>
              <a:rPr lang="en-US" sz="1600" dirty="0">
                <a:latin typeface="+mn-lt"/>
              </a:rPr>
              <a:t>upgrade using PROSPECT </a:t>
            </a:r>
            <a:r>
              <a:rPr lang="en-US" sz="1600" dirty="0" err="1">
                <a:latin typeface="+mn-lt"/>
              </a:rPr>
              <a:t>LiLS</a:t>
            </a:r>
            <a:r>
              <a:rPr lang="en-US" sz="1600" dirty="0">
                <a:latin typeface="+mn-lt"/>
              </a:rPr>
              <a:t> </a:t>
            </a:r>
          </a:p>
        </p:txBody>
      </p:sp>
      <p:sp>
        <p:nvSpPr>
          <p:cNvPr id="29" name="TextBox 28">
            <a:extLst>
              <a:ext uri="{FF2B5EF4-FFF2-40B4-BE49-F238E27FC236}">
                <a16:creationId xmlns:a16="http://schemas.microsoft.com/office/drawing/2014/main" id="{0761FAEA-46FB-C74C-93C5-94E8D99EF1C0}"/>
              </a:ext>
            </a:extLst>
          </p:cNvPr>
          <p:cNvSpPr txBox="1"/>
          <p:nvPr/>
        </p:nvSpPr>
        <p:spPr>
          <a:xfrm>
            <a:off x="7376124" y="5270652"/>
            <a:ext cx="1775219" cy="1643527"/>
          </a:xfrm>
          <a:prstGeom prst="rect">
            <a:avLst/>
          </a:prstGeom>
          <a:noFill/>
        </p:spPr>
        <p:txBody>
          <a:bodyPr wrap="square" rtlCol="0">
            <a:spAutoFit/>
          </a:bodyPr>
          <a:lstStyle/>
          <a:p>
            <a:pPr>
              <a:lnSpc>
                <a:spcPct val="90000"/>
              </a:lnSpc>
            </a:pPr>
            <a:r>
              <a:rPr lang="en-US" sz="1600" dirty="0">
                <a:latin typeface="+mn-lt"/>
              </a:rPr>
              <a:t>Study of neutron backgrounds. MARS commissioning and calibration.</a:t>
            </a:r>
          </a:p>
          <a:p>
            <a:pPr algn="ctr">
              <a:lnSpc>
                <a:spcPct val="90000"/>
              </a:lnSpc>
            </a:pPr>
            <a:endParaRPr lang="en-US" sz="1600" b="1" dirty="0">
              <a:solidFill>
                <a:srgbClr val="7030A0"/>
              </a:solidFill>
            </a:endParaRPr>
          </a:p>
        </p:txBody>
      </p:sp>
      <p:pic>
        <p:nvPicPr>
          <p:cNvPr id="5" name="Picture 4">
            <a:extLst>
              <a:ext uri="{FF2B5EF4-FFF2-40B4-BE49-F238E27FC236}">
                <a16:creationId xmlns:a16="http://schemas.microsoft.com/office/drawing/2014/main" id="{9073FBBF-DD7E-4F49-8E5C-C69737D55607}"/>
              </a:ext>
            </a:extLst>
          </p:cNvPr>
          <p:cNvPicPr>
            <a:picLocks noChangeAspect="1"/>
          </p:cNvPicPr>
          <p:nvPr/>
        </p:nvPicPr>
        <p:blipFill>
          <a:blip r:embed="rId2"/>
          <a:stretch>
            <a:fillRect/>
          </a:stretch>
        </p:blipFill>
        <p:spPr>
          <a:xfrm>
            <a:off x="3877056" y="387328"/>
            <a:ext cx="6863738" cy="5303797"/>
          </a:xfrm>
          <a:prstGeom prst="rect">
            <a:avLst/>
          </a:prstGeom>
        </p:spPr>
      </p:pic>
      <p:sp>
        <p:nvSpPr>
          <p:cNvPr id="11" name="TextBox 10">
            <a:extLst>
              <a:ext uri="{FF2B5EF4-FFF2-40B4-BE49-F238E27FC236}">
                <a16:creationId xmlns:a16="http://schemas.microsoft.com/office/drawing/2014/main" id="{E610FA76-BCA5-994B-B2C3-45E27159851D}"/>
              </a:ext>
            </a:extLst>
          </p:cNvPr>
          <p:cNvSpPr txBox="1"/>
          <p:nvPr/>
        </p:nvSpPr>
        <p:spPr>
          <a:xfrm>
            <a:off x="8913446" y="5287862"/>
            <a:ext cx="1061343" cy="978729"/>
          </a:xfrm>
          <a:prstGeom prst="rect">
            <a:avLst/>
          </a:prstGeom>
          <a:noFill/>
        </p:spPr>
        <p:txBody>
          <a:bodyPr wrap="square" rtlCol="0">
            <a:spAutoFit/>
          </a:bodyPr>
          <a:lstStyle/>
          <a:p>
            <a:pPr>
              <a:lnSpc>
                <a:spcPct val="90000"/>
              </a:lnSpc>
            </a:pPr>
            <a:r>
              <a:rPr lang="en-US" sz="1600" dirty="0">
                <a:latin typeface="+mn-lt"/>
              </a:rPr>
              <a:t>Taking data with </a:t>
            </a:r>
            <a:r>
              <a:rPr lang="en-US" sz="1600" dirty="0" err="1">
                <a:latin typeface="+mn-lt"/>
              </a:rPr>
              <a:t>CsI</a:t>
            </a:r>
            <a:r>
              <a:rPr lang="en-US" sz="1600" dirty="0">
                <a:latin typeface="+mn-lt"/>
              </a:rPr>
              <a:t>(Na).</a:t>
            </a:r>
          </a:p>
        </p:txBody>
      </p:sp>
      <p:sp>
        <p:nvSpPr>
          <p:cNvPr id="12" name="TextBox 11">
            <a:extLst>
              <a:ext uri="{FF2B5EF4-FFF2-40B4-BE49-F238E27FC236}">
                <a16:creationId xmlns:a16="http://schemas.microsoft.com/office/drawing/2014/main" id="{BDDEDB03-5C61-DE41-AAE9-F8CC516D9A08}"/>
              </a:ext>
            </a:extLst>
          </p:cNvPr>
          <p:cNvSpPr txBox="1"/>
          <p:nvPr/>
        </p:nvSpPr>
        <p:spPr>
          <a:xfrm>
            <a:off x="3694176" y="5268261"/>
            <a:ext cx="1593104" cy="1421928"/>
          </a:xfrm>
          <a:prstGeom prst="rect">
            <a:avLst/>
          </a:prstGeom>
          <a:noFill/>
        </p:spPr>
        <p:txBody>
          <a:bodyPr wrap="square" rtlCol="0">
            <a:spAutoFit/>
          </a:bodyPr>
          <a:lstStyle/>
          <a:p>
            <a:pPr>
              <a:lnSpc>
                <a:spcPct val="90000"/>
              </a:lnSpc>
            </a:pPr>
            <a:r>
              <a:rPr lang="en-US" sz="1600" dirty="0">
                <a:latin typeface="+mn-lt"/>
              </a:rPr>
              <a:t>Taking data with 22 kg </a:t>
            </a:r>
            <a:r>
              <a:rPr lang="en-US" sz="1600" dirty="0" err="1">
                <a:latin typeface="+mn-lt"/>
              </a:rPr>
              <a:t>LAr</a:t>
            </a:r>
            <a:r>
              <a:rPr lang="en-US" sz="1600" dirty="0">
                <a:latin typeface="+mn-lt"/>
              </a:rPr>
              <a:t> detector.</a:t>
            </a:r>
          </a:p>
          <a:p>
            <a:pPr>
              <a:lnSpc>
                <a:spcPct val="90000"/>
              </a:lnSpc>
            </a:pPr>
            <a:r>
              <a:rPr lang="en-US" sz="1600" dirty="0">
                <a:latin typeface="+mn-lt"/>
              </a:rPr>
              <a:t>Advanced analysis stage.</a:t>
            </a:r>
          </a:p>
        </p:txBody>
      </p:sp>
      <p:sp>
        <p:nvSpPr>
          <p:cNvPr id="3" name="Rectangle 2">
            <a:extLst>
              <a:ext uri="{FF2B5EF4-FFF2-40B4-BE49-F238E27FC236}">
                <a16:creationId xmlns:a16="http://schemas.microsoft.com/office/drawing/2014/main" id="{527D7A52-57F2-5543-9437-1E0516CBEC01}"/>
              </a:ext>
            </a:extLst>
          </p:cNvPr>
          <p:cNvSpPr/>
          <p:nvPr/>
        </p:nvSpPr>
        <p:spPr>
          <a:xfrm>
            <a:off x="529830" y="2407679"/>
            <a:ext cx="2948866" cy="1588127"/>
          </a:xfrm>
          <a:prstGeom prst="rect">
            <a:avLst/>
          </a:prstGeom>
        </p:spPr>
        <p:txBody>
          <a:bodyPr wrap="square">
            <a:spAutoFit/>
          </a:bodyPr>
          <a:lstStyle/>
          <a:p>
            <a:pPr>
              <a:lnSpc>
                <a:spcPct val="90000"/>
              </a:lnSpc>
            </a:pPr>
            <a:r>
              <a:rPr lang="en-US" dirty="0">
                <a:latin typeface="+mn-lt"/>
              </a:rPr>
              <a:t>“Neutrino Alley” at SNS basement with protection from SNS produced neutrons and hadronic component of cosmic rays.</a:t>
            </a:r>
          </a:p>
        </p:txBody>
      </p:sp>
    </p:spTree>
    <p:extLst>
      <p:ext uri="{BB962C8B-B14F-4D97-AF65-F5344CB8AC3E}">
        <p14:creationId xmlns:p14="http://schemas.microsoft.com/office/powerpoint/2010/main" val="3960249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98CE-9BD3-FA4A-B647-D128C5D3CE46}"/>
              </a:ext>
            </a:extLst>
          </p:cNvPr>
          <p:cNvSpPr>
            <a:spLocks noGrp="1"/>
          </p:cNvSpPr>
          <p:nvPr>
            <p:ph type="title"/>
          </p:nvPr>
        </p:nvSpPr>
        <p:spPr/>
        <p:txBody>
          <a:bodyPr/>
          <a:lstStyle/>
          <a:p>
            <a:r>
              <a:rPr lang="en-US" dirty="0"/>
              <a:t>Immediate Goal for COHERENT</a:t>
            </a:r>
          </a:p>
        </p:txBody>
      </p:sp>
      <p:sp>
        <p:nvSpPr>
          <p:cNvPr id="4" name="Text Placeholder 3">
            <a:extLst>
              <a:ext uri="{FF2B5EF4-FFF2-40B4-BE49-F238E27FC236}">
                <a16:creationId xmlns:a16="http://schemas.microsoft.com/office/drawing/2014/main" id="{3440A7D5-10CB-3346-9675-352DAB398B63}"/>
              </a:ext>
            </a:extLst>
          </p:cNvPr>
          <p:cNvSpPr txBox="1">
            <a:spLocks noGrp="1"/>
          </p:cNvSpPr>
          <p:nvPr>
            <p:ph type="body" sz="half" idx="1"/>
          </p:nvPr>
        </p:nvSpPr>
        <p:spPr>
          <a:xfrm>
            <a:off x="270546" y="1058256"/>
            <a:ext cx="10397453" cy="867930"/>
          </a:xfrm>
          <a:prstGeom prst="rect">
            <a:avLst/>
          </a:prstGeom>
          <a:noFill/>
        </p:spPr>
        <p:txBody>
          <a:bodyPr wrap="square" rtlCol="0">
            <a:spAutoFit/>
          </a:bodyPr>
          <a:lstStyle/>
          <a:p>
            <a:pPr>
              <a:lnSpc>
                <a:spcPct val="90000"/>
              </a:lnSpc>
            </a:pPr>
            <a:r>
              <a:rPr lang="en-US" dirty="0"/>
              <a:t>Test of the Standard Model prediction of proportionality of the CE</a:t>
            </a:r>
            <a:r>
              <a:rPr lang="el-GR" dirty="0"/>
              <a:t>ν</a:t>
            </a:r>
            <a:r>
              <a:rPr lang="en-US" dirty="0"/>
              <a:t>NS cross section to neutron number squared. </a:t>
            </a:r>
          </a:p>
        </p:txBody>
      </p:sp>
      <p:sp>
        <p:nvSpPr>
          <p:cNvPr id="5" name="Rectangle 4">
            <a:extLst>
              <a:ext uri="{FF2B5EF4-FFF2-40B4-BE49-F238E27FC236}">
                <a16:creationId xmlns:a16="http://schemas.microsoft.com/office/drawing/2014/main" id="{5E5686C9-ADD6-2E4D-96D2-DB4FE7527446}"/>
              </a:ext>
            </a:extLst>
          </p:cNvPr>
          <p:cNvSpPr/>
          <p:nvPr/>
        </p:nvSpPr>
        <p:spPr>
          <a:xfrm>
            <a:off x="563363" y="2002932"/>
            <a:ext cx="6089227" cy="1677382"/>
          </a:xfrm>
          <a:prstGeom prst="rect">
            <a:avLst/>
          </a:prstGeom>
        </p:spPr>
        <p:txBody>
          <a:bodyPr wrap="square">
            <a:spAutoFit/>
          </a:bodyPr>
          <a:lstStyle/>
          <a:p>
            <a:pPr>
              <a:spcBef>
                <a:spcPts val="600"/>
              </a:spcBef>
              <a:buFont typeface="Arial" panose="020B0604020202020204" pitchFamily="34" charset="0"/>
              <a:buChar char="•"/>
            </a:pPr>
            <a:r>
              <a:rPr lang="en-US" sz="2200" dirty="0">
                <a:solidFill>
                  <a:schemeClr val="tx2"/>
                </a:solidFill>
                <a:latin typeface="+mn-lt"/>
              </a:rPr>
              <a:t>10 kg germanium (Ge) detector  </a:t>
            </a:r>
          </a:p>
          <a:p>
            <a:pPr>
              <a:spcBef>
                <a:spcPts val="600"/>
              </a:spcBef>
              <a:buFont typeface="Arial" panose="020B0604020202020204" pitchFamily="34" charset="0"/>
              <a:buChar char="•"/>
            </a:pPr>
            <a:r>
              <a:rPr lang="en-US" sz="2200" dirty="0">
                <a:solidFill>
                  <a:schemeClr val="tx2"/>
                </a:solidFill>
                <a:latin typeface="+mn-lt"/>
              </a:rPr>
              <a:t>2.0 </a:t>
            </a:r>
            <a:r>
              <a:rPr lang="en-US" sz="2200" dirty="0" err="1">
                <a:solidFill>
                  <a:schemeClr val="tx2"/>
                </a:solidFill>
                <a:latin typeface="+mn-lt"/>
              </a:rPr>
              <a:t>tonne</a:t>
            </a:r>
            <a:r>
              <a:rPr lang="en-US" sz="2200" dirty="0">
                <a:solidFill>
                  <a:schemeClr val="tx2"/>
                </a:solidFill>
                <a:latin typeface="+mn-lt"/>
              </a:rPr>
              <a:t> sodium iodide (</a:t>
            </a:r>
            <a:r>
              <a:rPr lang="en-US" sz="2200" dirty="0" err="1">
                <a:solidFill>
                  <a:schemeClr val="tx2"/>
                </a:solidFill>
                <a:latin typeface="+mn-lt"/>
              </a:rPr>
              <a:t>NaI</a:t>
            </a:r>
            <a:r>
              <a:rPr lang="en-US" sz="2200" dirty="0">
                <a:solidFill>
                  <a:schemeClr val="tx2"/>
                </a:solidFill>
                <a:latin typeface="+mn-lt"/>
              </a:rPr>
              <a:t>) detector </a:t>
            </a:r>
          </a:p>
          <a:p>
            <a:pPr>
              <a:spcBef>
                <a:spcPts val="600"/>
              </a:spcBef>
              <a:buFont typeface="Arial" panose="020B0604020202020204" pitchFamily="34" charset="0"/>
              <a:buChar char="•"/>
            </a:pPr>
            <a:r>
              <a:rPr lang="en-US" sz="2200" dirty="0">
                <a:solidFill>
                  <a:srgbClr val="C00000"/>
                </a:solidFill>
                <a:latin typeface="+mn-lt"/>
              </a:rPr>
              <a:t>1.0 </a:t>
            </a:r>
            <a:r>
              <a:rPr lang="en-US" sz="2200" dirty="0" err="1">
                <a:solidFill>
                  <a:srgbClr val="C00000"/>
                </a:solidFill>
                <a:latin typeface="+mn-lt"/>
              </a:rPr>
              <a:t>tonne</a:t>
            </a:r>
            <a:r>
              <a:rPr lang="en-US" sz="2200" dirty="0">
                <a:solidFill>
                  <a:srgbClr val="C00000"/>
                </a:solidFill>
                <a:latin typeface="+mn-lt"/>
              </a:rPr>
              <a:t> liquid argon (</a:t>
            </a:r>
            <a:r>
              <a:rPr lang="en-US" sz="2200" dirty="0" err="1">
                <a:solidFill>
                  <a:srgbClr val="C00000"/>
                </a:solidFill>
                <a:latin typeface="+mn-lt"/>
              </a:rPr>
              <a:t>LAr</a:t>
            </a:r>
            <a:r>
              <a:rPr lang="en-US" sz="2200" dirty="0">
                <a:solidFill>
                  <a:srgbClr val="C00000"/>
                </a:solidFill>
                <a:latin typeface="+mn-lt"/>
              </a:rPr>
              <a:t>) detector</a:t>
            </a:r>
          </a:p>
          <a:p>
            <a:pPr>
              <a:spcBef>
                <a:spcPts val="600"/>
              </a:spcBef>
              <a:buFont typeface="Arial" panose="020B0604020202020204" pitchFamily="34" charset="0"/>
              <a:buChar char="•"/>
            </a:pPr>
            <a:r>
              <a:rPr lang="en-US" sz="2200" dirty="0">
                <a:solidFill>
                  <a:srgbClr val="C00000"/>
                </a:solidFill>
                <a:latin typeface="+mn-lt"/>
              </a:rPr>
              <a:t>1.3 </a:t>
            </a:r>
            <a:r>
              <a:rPr lang="en-US" sz="2200" dirty="0" err="1">
                <a:solidFill>
                  <a:srgbClr val="C00000"/>
                </a:solidFill>
                <a:latin typeface="+mn-lt"/>
              </a:rPr>
              <a:t>tonne</a:t>
            </a:r>
            <a:r>
              <a:rPr lang="en-US" sz="2200" dirty="0">
                <a:solidFill>
                  <a:srgbClr val="C00000"/>
                </a:solidFill>
                <a:latin typeface="+mn-lt"/>
              </a:rPr>
              <a:t> heavy water (D2O) detector</a:t>
            </a:r>
          </a:p>
        </p:txBody>
      </p:sp>
      <p:sp>
        <p:nvSpPr>
          <p:cNvPr id="6" name="Right Brace 5">
            <a:extLst>
              <a:ext uri="{FF2B5EF4-FFF2-40B4-BE49-F238E27FC236}">
                <a16:creationId xmlns:a16="http://schemas.microsoft.com/office/drawing/2014/main" id="{0DEC06AA-CDD2-3847-B608-AD8E933370C8}"/>
              </a:ext>
            </a:extLst>
          </p:cNvPr>
          <p:cNvSpPr/>
          <p:nvPr/>
        </p:nvSpPr>
        <p:spPr>
          <a:xfrm>
            <a:off x="6553200" y="2154956"/>
            <a:ext cx="447040" cy="912943"/>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A45604E-27E7-934F-ABE1-E045F7D04039}"/>
              </a:ext>
            </a:extLst>
          </p:cNvPr>
          <p:cNvSpPr txBox="1"/>
          <p:nvPr/>
        </p:nvSpPr>
        <p:spPr>
          <a:xfrm>
            <a:off x="7092858" y="2432339"/>
            <a:ext cx="4334935" cy="341632"/>
          </a:xfrm>
          <a:prstGeom prst="rect">
            <a:avLst/>
          </a:prstGeom>
          <a:noFill/>
        </p:spPr>
        <p:txBody>
          <a:bodyPr wrap="square" rtlCol="0">
            <a:spAutoFit/>
          </a:bodyPr>
          <a:lstStyle/>
          <a:p>
            <a:pPr>
              <a:lnSpc>
                <a:spcPct val="90000"/>
              </a:lnSpc>
            </a:pPr>
            <a:r>
              <a:rPr lang="en-US" dirty="0">
                <a:latin typeface="+mn-lt"/>
              </a:rPr>
              <a:t>Measure </a:t>
            </a:r>
            <a:r>
              <a:rPr lang="en-US" dirty="0"/>
              <a:t>CE</a:t>
            </a:r>
            <a:r>
              <a:rPr lang="el-GR" dirty="0"/>
              <a:t>ν</a:t>
            </a:r>
            <a:r>
              <a:rPr lang="en-US" dirty="0"/>
              <a:t>NS </a:t>
            </a:r>
          </a:p>
        </p:txBody>
      </p:sp>
      <p:sp>
        <p:nvSpPr>
          <p:cNvPr id="8" name="TextBox 7">
            <a:extLst>
              <a:ext uri="{FF2B5EF4-FFF2-40B4-BE49-F238E27FC236}">
                <a16:creationId xmlns:a16="http://schemas.microsoft.com/office/drawing/2014/main" id="{2451545A-3356-2A4E-A820-8CB26B176B9F}"/>
              </a:ext>
            </a:extLst>
          </p:cNvPr>
          <p:cNvSpPr txBox="1"/>
          <p:nvPr/>
        </p:nvSpPr>
        <p:spPr>
          <a:xfrm>
            <a:off x="7092858" y="3232513"/>
            <a:ext cx="2844800" cy="590931"/>
          </a:xfrm>
          <a:prstGeom prst="rect">
            <a:avLst/>
          </a:prstGeom>
          <a:noFill/>
        </p:spPr>
        <p:txBody>
          <a:bodyPr wrap="square" rtlCol="0">
            <a:spAutoFit/>
          </a:bodyPr>
          <a:lstStyle/>
          <a:p>
            <a:pPr>
              <a:lnSpc>
                <a:spcPct val="90000"/>
              </a:lnSpc>
            </a:pPr>
            <a:r>
              <a:rPr lang="en-US" dirty="0">
                <a:latin typeface="+mn-lt"/>
              </a:rPr>
              <a:t>Calibrate neutrino flux </a:t>
            </a:r>
          </a:p>
          <a:p>
            <a:pPr algn="l">
              <a:lnSpc>
                <a:spcPct val="90000"/>
              </a:lnSpc>
            </a:pPr>
            <a:endParaRPr lang="en-US" dirty="0">
              <a:latin typeface="+mn-lt"/>
            </a:endParaRPr>
          </a:p>
        </p:txBody>
      </p:sp>
      <p:sp>
        <p:nvSpPr>
          <p:cNvPr id="9" name="Right Brace 8">
            <a:extLst>
              <a:ext uri="{FF2B5EF4-FFF2-40B4-BE49-F238E27FC236}">
                <a16:creationId xmlns:a16="http://schemas.microsoft.com/office/drawing/2014/main" id="{9FF9791F-7D90-8A49-A237-7B15C6103835}"/>
              </a:ext>
            </a:extLst>
          </p:cNvPr>
          <p:cNvSpPr/>
          <p:nvPr/>
        </p:nvSpPr>
        <p:spPr>
          <a:xfrm>
            <a:off x="6553200" y="3232513"/>
            <a:ext cx="304800" cy="375485"/>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a:extLst>
              <a:ext uri="{FF2B5EF4-FFF2-40B4-BE49-F238E27FC236}">
                <a16:creationId xmlns:a16="http://schemas.microsoft.com/office/drawing/2014/main" id="{17E5443E-F8FA-0642-A99A-4B72F81872C1}"/>
              </a:ext>
            </a:extLst>
          </p:cNvPr>
          <p:cNvPicPr>
            <a:picLocks noChangeAspect="1"/>
          </p:cNvPicPr>
          <p:nvPr/>
        </p:nvPicPr>
        <p:blipFill>
          <a:blip r:embed="rId3"/>
          <a:stretch>
            <a:fillRect/>
          </a:stretch>
        </p:blipFill>
        <p:spPr>
          <a:xfrm>
            <a:off x="7057100" y="4231347"/>
            <a:ext cx="2338897" cy="2377592"/>
          </a:xfrm>
          <a:prstGeom prst="rect">
            <a:avLst/>
          </a:prstGeom>
        </p:spPr>
      </p:pic>
      <p:sp>
        <p:nvSpPr>
          <p:cNvPr id="11" name="TextBox 10">
            <a:extLst>
              <a:ext uri="{FF2B5EF4-FFF2-40B4-BE49-F238E27FC236}">
                <a16:creationId xmlns:a16="http://schemas.microsoft.com/office/drawing/2014/main" id="{76BEE176-602B-BF43-833E-9FE3A336B677}"/>
              </a:ext>
            </a:extLst>
          </p:cNvPr>
          <p:cNvSpPr txBox="1"/>
          <p:nvPr/>
        </p:nvSpPr>
        <p:spPr>
          <a:xfrm>
            <a:off x="7762318" y="5280820"/>
            <a:ext cx="928459" cy="590931"/>
          </a:xfrm>
          <a:prstGeom prst="rect">
            <a:avLst/>
          </a:prstGeom>
          <a:noFill/>
        </p:spPr>
        <p:txBody>
          <a:bodyPr wrap="none" rtlCol="0">
            <a:spAutoFit/>
          </a:bodyPr>
          <a:lstStyle/>
          <a:p>
            <a:pPr algn="ctr">
              <a:lnSpc>
                <a:spcPct val="90000"/>
              </a:lnSpc>
            </a:pPr>
            <a:r>
              <a:rPr lang="en-US" b="1" dirty="0"/>
              <a:t>D</a:t>
            </a:r>
            <a:r>
              <a:rPr lang="en-US" b="1" baseline="-25000" dirty="0"/>
              <a:t>2</a:t>
            </a:r>
            <a:r>
              <a:rPr lang="en-US" b="1" dirty="0"/>
              <a:t>0</a:t>
            </a:r>
          </a:p>
          <a:p>
            <a:pPr algn="ctr">
              <a:lnSpc>
                <a:spcPct val="90000"/>
              </a:lnSpc>
            </a:pPr>
            <a:r>
              <a:rPr lang="en-US" b="1" dirty="0"/>
              <a:t>1.3 ton</a:t>
            </a:r>
          </a:p>
        </p:txBody>
      </p:sp>
      <p:graphicFrame>
        <p:nvGraphicFramePr>
          <p:cNvPr id="12" name="Object 11">
            <a:extLst>
              <a:ext uri="{FF2B5EF4-FFF2-40B4-BE49-F238E27FC236}">
                <a16:creationId xmlns:a16="http://schemas.microsoft.com/office/drawing/2014/main" id="{DF2EAE68-82E5-EE41-B807-F85599B2C377}"/>
              </a:ext>
            </a:extLst>
          </p:cNvPr>
          <p:cNvGraphicFramePr>
            <a:graphicFrameLocks noChangeAspect="1"/>
          </p:cNvGraphicFramePr>
          <p:nvPr>
            <p:extLst>
              <p:ext uri="{D42A27DB-BD31-4B8C-83A1-F6EECF244321}">
                <p14:modId xmlns:p14="http://schemas.microsoft.com/office/powerpoint/2010/main" val="878192574"/>
              </p:ext>
            </p:extLst>
          </p:nvPr>
        </p:nvGraphicFramePr>
        <p:xfrm>
          <a:off x="2387286" y="4114300"/>
          <a:ext cx="3379831" cy="2611687"/>
        </p:xfrm>
        <a:graphic>
          <a:graphicData uri="http://schemas.openxmlformats.org/presentationml/2006/ole">
            <mc:AlternateContent xmlns:mc="http://schemas.openxmlformats.org/markup-compatibility/2006">
              <mc:Choice xmlns:v="urn:schemas-microsoft-com:vml" Requires="v">
                <p:oleObj spid="_x0000_s3122" name="Acrobat Document" r:id="rId4" imgW="5029155" imgH="3886200" progId="Acrobat.Document.11">
                  <p:embed/>
                </p:oleObj>
              </mc:Choice>
              <mc:Fallback>
                <p:oleObj name="Acrobat Document" r:id="rId4" imgW="5029155" imgH="3886200" progId="Acrobat.Document.11">
                  <p:embed/>
                  <p:pic>
                    <p:nvPicPr>
                      <p:cNvPr id="12" name="Object 11">
                        <a:extLst>
                          <a:ext uri="{FF2B5EF4-FFF2-40B4-BE49-F238E27FC236}">
                            <a16:creationId xmlns:a16="http://schemas.microsoft.com/office/drawing/2014/main" id="{37EF0A66-4942-DA49-9CA4-629F0D6DDD21}"/>
                          </a:ext>
                        </a:extLst>
                      </p:cNvPr>
                      <p:cNvPicPr/>
                      <p:nvPr/>
                    </p:nvPicPr>
                    <p:blipFill>
                      <a:blip r:embed="rId5"/>
                      <a:stretch>
                        <a:fillRect/>
                      </a:stretch>
                    </p:blipFill>
                    <p:spPr>
                      <a:xfrm>
                        <a:off x="2387286" y="4114300"/>
                        <a:ext cx="3379831" cy="2611687"/>
                      </a:xfrm>
                      <a:prstGeom prst="rect">
                        <a:avLst/>
                      </a:prstGeom>
                    </p:spPr>
                  </p:pic>
                </p:oleObj>
              </mc:Fallback>
            </mc:AlternateContent>
          </a:graphicData>
        </a:graphic>
      </p:graphicFrame>
    </p:spTree>
    <p:extLst>
      <p:ext uri="{BB962C8B-B14F-4D97-AF65-F5344CB8AC3E}">
        <p14:creationId xmlns:p14="http://schemas.microsoft.com/office/powerpoint/2010/main" val="15265673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520" y="170905"/>
            <a:ext cx="10627360" cy="978729"/>
          </a:xfrm>
          <a:noFill/>
        </p:spPr>
        <p:txBody>
          <a:bodyPr/>
          <a:lstStyle/>
          <a:p>
            <a:r>
              <a:rPr lang="en-US" dirty="0"/>
              <a:t>ORNL’s Opportunities: World Class </a:t>
            </a:r>
            <a:r>
              <a:rPr lang="en-US" i="1" u="sng" dirty="0"/>
              <a:t>Neutrino</a:t>
            </a:r>
            <a:r>
              <a:rPr lang="en-US" dirty="0"/>
              <a:t> Sources</a:t>
            </a:r>
          </a:p>
        </p:txBody>
      </p:sp>
      <p:sp>
        <p:nvSpPr>
          <p:cNvPr id="3" name="Content Placeholder 2"/>
          <p:cNvSpPr>
            <a:spLocks noGrp="1"/>
          </p:cNvSpPr>
          <p:nvPr>
            <p:ph idx="4294967295"/>
          </p:nvPr>
        </p:nvSpPr>
        <p:spPr>
          <a:xfrm>
            <a:off x="5480887" y="4048824"/>
            <a:ext cx="5615912" cy="2375009"/>
          </a:xfrm>
        </p:spPr>
        <p:txBody>
          <a:bodyPr>
            <a:normAutofit/>
          </a:bodyPr>
          <a:lstStyle/>
          <a:p>
            <a:pPr marL="0" indent="0">
              <a:buNone/>
            </a:pPr>
            <a:r>
              <a:rPr lang="en-US" dirty="0">
                <a:solidFill>
                  <a:schemeClr val="tx2">
                    <a:lumMod val="75000"/>
                  </a:schemeClr>
                </a:solidFill>
              </a:rPr>
              <a:t>High Flux Isotope Reactor: HFIR</a:t>
            </a:r>
          </a:p>
          <a:p>
            <a:pPr marL="0" indent="-182875">
              <a:lnSpc>
                <a:spcPct val="100000"/>
              </a:lnSpc>
              <a:spcBef>
                <a:spcPts val="800"/>
              </a:spcBef>
            </a:pPr>
            <a:r>
              <a:rPr lang="en-US" sz="1867" dirty="0"/>
              <a:t>85 MW research reactor</a:t>
            </a:r>
          </a:p>
          <a:p>
            <a:pPr marL="0" indent="-182875">
              <a:lnSpc>
                <a:spcPct val="100000"/>
              </a:lnSpc>
              <a:spcBef>
                <a:spcPts val="800"/>
              </a:spcBef>
            </a:pPr>
            <a:r>
              <a:rPr lang="en-US" sz="1867" dirty="0"/>
              <a:t>Compact core</a:t>
            </a:r>
          </a:p>
          <a:p>
            <a:pPr marL="0" indent="-182875">
              <a:lnSpc>
                <a:spcPct val="100000"/>
              </a:lnSpc>
              <a:spcBef>
                <a:spcPts val="800"/>
              </a:spcBef>
            </a:pPr>
            <a:r>
              <a:rPr lang="en-US" sz="1867" dirty="0"/>
              <a:t>Highly-enriched uranium fuel</a:t>
            </a:r>
          </a:p>
        </p:txBody>
      </p:sp>
      <p:sp>
        <p:nvSpPr>
          <p:cNvPr id="6" name="Content Placeholder 2"/>
          <p:cNvSpPr txBox="1">
            <a:spLocks/>
          </p:cNvSpPr>
          <p:nvPr/>
        </p:nvSpPr>
        <p:spPr bwMode="auto">
          <a:xfrm>
            <a:off x="1160443" y="974821"/>
            <a:ext cx="5428885" cy="2442507"/>
          </a:xfrm>
          <a:prstGeom prst="rect">
            <a:avLst/>
          </a:prstGeom>
          <a:noFill/>
          <a:ln w="9525">
            <a:noFill/>
            <a:miter lim="800000"/>
            <a:headEnd/>
            <a:tailEnd/>
          </a:ln>
        </p:spPr>
        <p:txBody>
          <a:bodyPr vert="horz" wrap="square" lIns="68607" tIns="34304" rIns="68607" bIns="34304"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165930"/>
                </a:solidFill>
                <a:latin typeface="+mj-lt"/>
              </a:rPr>
              <a:t>Spallation Neutron Source: SNS</a:t>
            </a:r>
          </a:p>
          <a:p>
            <a:pPr marL="0" indent="-182875">
              <a:lnSpc>
                <a:spcPct val="100000"/>
              </a:lnSpc>
              <a:spcBef>
                <a:spcPts val="800"/>
              </a:spcBef>
            </a:pPr>
            <a:r>
              <a:rPr lang="en-US" sz="1867" dirty="0">
                <a:latin typeface="Arial (body)"/>
                <a:cs typeface="Arial (body)"/>
              </a:rPr>
              <a:t>Pulsed neutron source</a:t>
            </a:r>
          </a:p>
          <a:p>
            <a:pPr marL="0" indent="-182875">
              <a:lnSpc>
                <a:spcPct val="100000"/>
              </a:lnSpc>
              <a:spcBef>
                <a:spcPts val="800"/>
              </a:spcBef>
            </a:pPr>
            <a:r>
              <a:rPr lang="en-US" sz="1867" dirty="0">
                <a:latin typeface="Arial (body)"/>
                <a:cs typeface="Arial (body)"/>
              </a:rPr>
              <a:t>1 </a:t>
            </a:r>
            <a:r>
              <a:rPr lang="en-US" sz="1867" dirty="0" err="1">
                <a:latin typeface="Arial (body)"/>
                <a:cs typeface="Arial (body)"/>
              </a:rPr>
              <a:t>GeV</a:t>
            </a:r>
            <a:r>
              <a:rPr lang="en-US" sz="1867" dirty="0">
                <a:latin typeface="Arial (body)"/>
                <a:cs typeface="Arial (body)"/>
              </a:rPr>
              <a:t> protons on Hg target</a:t>
            </a:r>
          </a:p>
          <a:p>
            <a:pPr marL="0" indent="-182875">
              <a:lnSpc>
                <a:spcPct val="100000"/>
              </a:lnSpc>
              <a:spcBef>
                <a:spcPts val="800"/>
              </a:spcBef>
            </a:pPr>
            <a:r>
              <a:rPr lang="en-US" sz="1867" dirty="0">
                <a:latin typeface="Arial (body)"/>
                <a:cs typeface="Arial (body)"/>
              </a:rPr>
              <a:t>1.4 MW beam power</a:t>
            </a:r>
          </a:p>
          <a:p>
            <a:pPr marL="0" indent="-182875">
              <a:lnSpc>
                <a:spcPct val="100000"/>
              </a:lnSpc>
              <a:spcBef>
                <a:spcPts val="800"/>
              </a:spcBef>
            </a:pPr>
            <a:r>
              <a:rPr lang="en-US" sz="1867" dirty="0">
                <a:latin typeface="Arial (body)"/>
                <a:cs typeface="Arial (body)"/>
              </a:rPr>
              <a:t>2</a:t>
            </a:r>
            <a:r>
              <a:rPr lang="en-US" sz="1867" baseline="30000" dirty="0">
                <a:latin typeface="Arial (body)"/>
                <a:cs typeface="Arial (body)"/>
              </a:rPr>
              <a:t>nd</a:t>
            </a:r>
            <a:r>
              <a:rPr lang="en-US" sz="1867" dirty="0">
                <a:latin typeface="Arial (body)"/>
                <a:cs typeface="Arial (body)"/>
              </a:rPr>
              <a:t> target station</a:t>
            </a:r>
          </a:p>
          <a:p>
            <a:pPr marL="0" indent="-182875">
              <a:lnSpc>
                <a:spcPct val="100000"/>
              </a:lnSpc>
              <a:spcBef>
                <a:spcPts val="800"/>
              </a:spcBef>
            </a:pPr>
            <a:endParaRPr lang="en-US" sz="1867" dirty="0">
              <a:latin typeface="Arial (body)"/>
              <a:cs typeface="Arial (body)"/>
            </a:endParaRPr>
          </a:p>
          <a:p>
            <a:endParaRPr lang="en-US" sz="2000" dirty="0"/>
          </a:p>
        </p:txBody>
      </p:sp>
      <p:cxnSp>
        <p:nvCxnSpPr>
          <p:cNvPr id="9" name="Straight Connector 8"/>
          <p:cNvCxnSpPr/>
          <p:nvPr/>
        </p:nvCxnSpPr>
        <p:spPr>
          <a:xfrm>
            <a:off x="1785360" y="3539069"/>
            <a:ext cx="7606979" cy="34385"/>
          </a:xfrm>
          <a:prstGeom prst="line">
            <a:avLst/>
          </a:prstGeom>
          <a:ln w="38100" cmpd="sng">
            <a:solidFill>
              <a:srgbClr val="1E7640"/>
            </a:solidFill>
          </a:ln>
        </p:spPr>
        <p:style>
          <a:lnRef idx="2">
            <a:schemeClr val="accent1"/>
          </a:lnRef>
          <a:fillRef idx="0">
            <a:schemeClr val="accent1"/>
          </a:fillRef>
          <a:effectRef idx="1">
            <a:schemeClr val="accent1"/>
          </a:effectRef>
          <a:fontRef idx="minor">
            <a:schemeClr val="tx1"/>
          </a:fontRef>
        </p:style>
      </p:cxnSp>
      <p:pic>
        <p:nvPicPr>
          <p:cNvPr id="8" name="Picture 7" descr="2nds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328" y="746958"/>
            <a:ext cx="4467565" cy="2630215"/>
          </a:xfrm>
          <a:prstGeom prst="rect">
            <a:avLst/>
          </a:prstGeom>
        </p:spPr>
      </p:pic>
      <p:pic>
        <p:nvPicPr>
          <p:cNvPr id="10" name="Picture 9">
            <a:extLst>
              <a:ext uri="{FF2B5EF4-FFF2-40B4-BE49-F238E27FC236}">
                <a16:creationId xmlns:a16="http://schemas.microsoft.com/office/drawing/2014/main" id="{72071331-4E39-DE4F-892B-48B57BD8337C}"/>
              </a:ext>
            </a:extLst>
          </p:cNvPr>
          <p:cNvPicPr>
            <a:picLocks noChangeAspect="1"/>
          </p:cNvPicPr>
          <p:nvPr/>
        </p:nvPicPr>
        <p:blipFill rotWithShape="1">
          <a:blip r:embed="rId3">
            <a:extLst>
              <a:ext uri="{28A0092B-C50C-407E-A947-70E740481C1C}">
                <a14:useLocalDpi xmlns:a14="http://schemas.microsoft.com/office/drawing/2010/main" val="0"/>
              </a:ext>
            </a:extLst>
          </a:blip>
          <a:srcRect l="36265"/>
          <a:stretch/>
        </p:blipFill>
        <p:spPr>
          <a:xfrm>
            <a:off x="1785360" y="3695195"/>
            <a:ext cx="2870199" cy="3003697"/>
          </a:xfrm>
          <a:prstGeom prst="rect">
            <a:avLst/>
          </a:prstGeom>
        </p:spPr>
      </p:pic>
    </p:spTree>
    <p:extLst>
      <p:ext uri="{BB962C8B-B14F-4D97-AF65-F5344CB8AC3E}">
        <p14:creationId xmlns:p14="http://schemas.microsoft.com/office/powerpoint/2010/main" val="2734390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94D227E-BDC7-0744-9D4C-6C70CFF8FADC}"/>
              </a:ext>
            </a:extLst>
          </p:cNvPr>
          <p:cNvGrpSpPr/>
          <p:nvPr/>
        </p:nvGrpSpPr>
        <p:grpSpPr>
          <a:xfrm>
            <a:off x="1519943" y="4244322"/>
            <a:ext cx="3039338" cy="2563674"/>
            <a:chOff x="3782585" y="5117205"/>
            <a:chExt cx="5776978" cy="5230045"/>
          </a:xfrm>
        </p:grpSpPr>
        <p:pic>
          <p:nvPicPr>
            <p:cNvPr id="17" name="Picture 16">
              <a:extLst>
                <a:ext uri="{FF2B5EF4-FFF2-40B4-BE49-F238E27FC236}">
                  <a16:creationId xmlns:a16="http://schemas.microsoft.com/office/drawing/2014/main" id="{B9E0D000-DEB4-B148-A6F2-8DA50795BB32}"/>
                </a:ext>
              </a:extLst>
            </p:cNvPr>
            <p:cNvPicPr>
              <a:picLocks noChangeAspect="1"/>
            </p:cNvPicPr>
            <p:nvPr/>
          </p:nvPicPr>
          <p:blipFill>
            <a:blip r:embed="rId2"/>
            <a:stretch>
              <a:fillRect/>
            </a:stretch>
          </p:blipFill>
          <p:spPr>
            <a:xfrm>
              <a:off x="3782585" y="5117205"/>
              <a:ext cx="5776978" cy="5230045"/>
            </a:xfrm>
            <a:prstGeom prst="rect">
              <a:avLst/>
            </a:prstGeom>
          </p:spPr>
        </p:pic>
        <p:sp>
          <p:nvSpPr>
            <p:cNvPr id="28" name="TextBox 27">
              <a:extLst>
                <a:ext uri="{FF2B5EF4-FFF2-40B4-BE49-F238E27FC236}">
                  <a16:creationId xmlns:a16="http://schemas.microsoft.com/office/drawing/2014/main" id="{B10A3DB5-F195-8845-986E-4DE0CD107983}"/>
                </a:ext>
              </a:extLst>
            </p:cNvPr>
            <p:cNvSpPr txBox="1"/>
            <p:nvPr/>
          </p:nvSpPr>
          <p:spPr>
            <a:xfrm rot="1352569">
              <a:off x="6736973" y="6763734"/>
              <a:ext cx="2282726" cy="627883"/>
            </a:xfrm>
            <a:prstGeom prst="rect">
              <a:avLst/>
            </a:prstGeom>
            <a:noFill/>
          </p:spPr>
          <p:txBody>
            <a:bodyPr wrap="none" rtlCol="0">
              <a:spAutoFit/>
            </a:bodyPr>
            <a:lstStyle/>
            <a:p>
              <a:r>
                <a:rPr lang="en-US" sz="1400" b="1" dirty="0"/>
                <a:t>Charm 1984</a:t>
              </a:r>
            </a:p>
          </p:txBody>
        </p:sp>
        <p:sp>
          <p:nvSpPr>
            <p:cNvPr id="29" name="TextBox 28">
              <a:extLst>
                <a:ext uri="{FF2B5EF4-FFF2-40B4-BE49-F238E27FC236}">
                  <a16:creationId xmlns:a16="http://schemas.microsoft.com/office/drawing/2014/main" id="{A30BFF3D-F7C2-AA44-BEE5-7D5F9499FB44}"/>
                </a:ext>
              </a:extLst>
            </p:cNvPr>
            <p:cNvSpPr txBox="1"/>
            <p:nvPr/>
          </p:nvSpPr>
          <p:spPr>
            <a:xfrm rot="2644647">
              <a:off x="5373121" y="7271066"/>
              <a:ext cx="3507574" cy="690670"/>
            </a:xfrm>
            <a:prstGeom prst="rect">
              <a:avLst/>
            </a:prstGeom>
            <a:noFill/>
          </p:spPr>
          <p:txBody>
            <a:bodyPr wrap="none" rtlCol="0">
              <a:spAutoFit/>
            </a:bodyPr>
            <a:lstStyle/>
            <a:p>
              <a:r>
                <a:rPr lang="en-US" sz="1600" b="1">
                  <a:solidFill>
                    <a:srgbClr val="FF0000"/>
                  </a:solidFill>
                </a:rPr>
                <a:t>COHERENT 2017</a:t>
              </a:r>
            </a:p>
          </p:txBody>
        </p:sp>
      </p:grpSp>
      <p:sp>
        <p:nvSpPr>
          <p:cNvPr id="2" name="Title 1">
            <a:extLst>
              <a:ext uri="{FF2B5EF4-FFF2-40B4-BE49-F238E27FC236}">
                <a16:creationId xmlns:a16="http://schemas.microsoft.com/office/drawing/2014/main" id="{AE19ECF3-D222-8E4C-8C7C-E13D03D51944}"/>
              </a:ext>
            </a:extLst>
          </p:cNvPr>
          <p:cNvSpPr>
            <a:spLocks noGrp="1"/>
          </p:cNvSpPr>
          <p:nvPr>
            <p:ph type="title"/>
          </p:nvPr>
        </p:nvSpPr>
        <p:spPr>
          <a:xfrm>
            <a:off x="345092" y="329769"/>
            <a:ext cx="6085525" cy="535531"/>
          </a:xfrm>
        </p:spPr>
        <p:txBody>
          <a:bodyPr/>
          <a:lstStyle/>
          <a:p>
            <a:r>
              <a:rPr lang="en-US" dirty="0"/>
              <a:t>Future Physics for COHERENT</a:t>
            </a:r>
          </a:p>
        </p:txBody>
      </p:sp>
      <p:sp>
        <p:nvSpPr>
          <p:cNvPr id="6" name="TextBox 5">
            <a:extLst>
              <a:ext uri="{FF2B5EF4-FFF2-40B4-BE49-F238E27FC236}">
                <a16:creationId xmlns:a16="http://schemas.microsoft.com/office/drawing/2014/main" id="{B3BAF70D-F0F6-4347-BCD8-C1CCF8282B59}"/>
              </a:ext>
            </a:extLst>
          </p:cNvPr>
          <p:cNvSpPr txBox="1"/>
          <p:nvPr/>
        </p:nvSpPr>
        <p:spPr>
          <a:xfrm>
            <a:off x="1436578" y="3890133"/>
            <a:ext cx="3102825" cy="535531"/>
          </a:xfrm>
          <a:prstGeom prst="rect">
            <a:avLst/>
          </a:prstGeom>
          <a:solidFill>
            <a:srgbClr val="008000"/>
          </a:solidFill>
        </p:spPr>
        <p:txBody>
          <a:bodyPr wrap="square" rtlCol="0">
            <a:noAutofit/>
          </a:bodyPr>
          <a:lstStyle>
            <a:defPPr>
              <a:defRPr lang="en-GB"/>
            </a:defPPr>
            <a:lvl1pPr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1pPr>
            <a:lvl2pPr marL="742950" indent="-28575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2pPr>
            <a:lvl3pPr marL="11430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3pPr>
            <a:lvl4pPr marL="16002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4pPr>
            <a:lvl5pPr marL="20574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bg1"/>
                </a:solidFill>
                <a:latin typeface="Arial" charset="0"/>
                <a:ea typeface="ＭＳ Ｐゴシック" charset="0"/>
                <a:cs typeface="ＭＳ Ｐゴシック" charset="0"/>
              </a:defRPr>
            </a:lvl9pPr>
          </a:lstStyle>
          <a:p>
            <a:pPr algn="ctr">
              <a:lnSpc>
                <a:spcPct val="90000"/>
              </a:lnSpc>
            </a:pPr>
            <a:r>
              <a:rPr lang="en-US" sz="1600" b="0" dirty="0">
                <a:latin typeface="+mn-lt"/>
              </a:rPr>
              <a:t>Non-Standard 𝑣 Interactions:</a:t>
            </a:r>
          </a:p>
          <a:p>
            <a:pPr algn="ctr">
              <a:lnSpc>
                <a:spcPct val="90000"/>
              </a:lnSpc>
            </a:pPr>
            <a:r>
              <a:rPr lang="en-US" sz="1600" b="0" dirty="0">
                <a:latin typeface="+mn-lt"/>
              </a:rPr>
              <a:t>Test of the SM, DM</a:t>
            </a:r>
          </a:p>
        </p:txBody>
      </p:sp>
      <p:sp>
        <p:nvSpPr>
          <p:cNvPr id="8" name="TextBox 7">
            <a:extLst>
              <a:ext uri="{FF2B5EF4-FFF2-40B4-BE49-F238E27FC236}">
                <a16:creationId xmlns:a16="http://schemas.microsoft.com/office/drawing/2014/main" id="{07ECB0E3-4DC9-844E-AA6C-093ACC3B44CE}"/>
              </a:ext>
            </a:extLst>
          </p:cNvPr>
          <p:cNvSpPr txBox="1"/>
          <p:nvPr/>
        </p:nvSpPr>
        <p:spPr>
          <a:xfrm>
            <a:off x="5209022" y="3887106"/>
            <a:ext cx="3102825" cy="535531"/>
          </a:xfrm>
          <a:prstGeom prst="rect">
            <a:avLst/>
          </a:prstGeom>
          <a:solidFill>
            <a:srgbClr val="008000"/>
          </a:solidFill>
        </p:spPr>
        <p:txBody>
          <a:bodyPr wrap="square" rtlCol="0">
            <a:noAutofit/>
          </a:bodyPr>
          <a:lstStyle>
            <a:defPPr>
              <a:defRPr lang="en-GB"/>
            </a:defPPr>
            <a:lvl1pPr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1pPr>
            <a:lvl2pPr marL="742950" indent="-28575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2pPr>
            <a:lvl3pPr marL="11430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3pPr>
            <a:lvl4pPr marL="16002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4pPr>
            <a:lvl5pPr marL="20574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bg1"/>
                </a:solidFill>
                <a:latin typeface="Arial" charset="0"/>
                <a:ea typeface="ＭＳ Ｐゴシック" charset="0"/>
                <a:cs typeface="ＭＳ Ｐゴシック" charset="0"/>
              </a:defRPr>
            </a:lvl9pPr>
          </a:lstStyle>
          <a:p>
            <a:pPr algn="ctr">
              <a:lnSpc>
                <a:spcPct val="90000"/>
              </a:lnSpc>
            </a:pPr>
            <a:r>
              <a:rPr lang="en-US" sz="1600" b="0" dirty="0">
                <a:latin typeface="+mn-lt"/>
              </a:rPr>
              <a:t>Nuclear Physics</a:t>
            </a:r>
          </a:p>
          <a:p>
            <a:pPr algn="ctr">
              <a:lnSpc>
                <a:spcPct val="90000"/>
              </a:lnSpc>
            </a:pPr>
            <a:r>
              <a:rPr lang="en-US" sz="1600" b="0" dirty="0">
                <a:latin typeface="+mn-lt"/>
              </a:rPr>
              <a:t>Form Factors, Axial Currents</a:t>
            </a:r>
          </a:p>
        </p:txBody>
      </p:sp>
      <p:grpSp>
        <p:nvGrpSpPr>
          <p:cNvPr id="19" name="Group 18">
            <a:extLst>
              <a:ext uri="{FF2B5EF4-FFF2-40B4-BE49-F238E27FC236}">
                <a16:creationId xmlns:a16="http://schemas.microsoft.com/office/drawing/2014/main" id="{3178ACC8-714E-284B-8A09-F187109328CD}"/>
              </a:ext>
            </a:extLst>
          </p:cNvPr>
          <p:cNvGrpSpPr/>
          <p:nvPr/>
        </p:nvGrpSpPr>
        <p:grpSpPr>
          <a:xfrm>
            <a:off x="8986762" y="4551844"/>
            <a:ext cx="3068273" cy="1871949"/>
            <a:chOff x="8534279" y="781051"/>
            <a:chExt cx="3034108" cy="2329257"/>
          </a:xfrm>
        </p:grpSpPr>
        <p:pic>
          <p:nvPicPr>
            <p:cNvPr id="20" name="Picture 19">
              <a:extLst>
                <a:ext uri="{FF2B5EF4-FFF2-40B4-BE49-F238E27FC236}">
                  <a16:creationId xmlns:a16="http://schemas.microsoft.com/office/drawing/2014/main" id="{36330B84-4FDC-8944-A79F-F498B5D3E26A}"/>
                </a:ext>
              </a:extLst>
            </p:cNvPr>
            <p:cNvPicPr>
              <a:picLocks noChangeAspect="1"/>
            </p:cNvPicPr>
            <p:nvPr/>
          </p:nvPicPr>
          <p:blipFill>
            <a:blip r:embed="rId3"/>
            <a:stretch>
              <a:fillRect/>
            </a:stretch>
          </p:blipFill>
          <p:spPr>
            <a:xfrm>
              <a:off x="8534279" y="809820"/>
              <a:ext cx="3034108" cy="2300488"/>
            </a:xfrm>
            <a:prstGeom prst="rect">
              <a:avLst/>
            </a:prstGeom>
          </p:spPr>
        </p:pic>
        <p:sp>
          <p:nvSpPr>
            <p:cNvPr id="21" name="Rectangle 20">
              <a:extLst>
                <a:ext uri="{FF2B5EF4-FFF2-40B4-BE49-F238E27FC236}">
                  <a16:creationId xmlns:a16="http://schemas.microsoft.com/office/drawing/2014/main" id="{9BCB595D-4DDE-F240-9B39-C09213DFB97E}"/>
                </a:ext>
              </a:extLst>
            </p:cNvPr>
            <p:cNvSpPr/>
            <p:nvPr/>
          </p:nvSpPr>
          <p:spPr>
            <a:xfrm>
              <a:off x="8957226" y="781051"/>
              <a:ext cx="1983344" cy="459558"/>
            </a:xfrm>
            <a:prstGeom prst="rect">
              <a:avLst/>
            </a:prstGeom>
          </p:spPr>
          <p:txBody>
            <a:bodyPr wrap="none">
              <a:spAutoFit/>
            </a:bodyPr>
            <a:lstStyle/>
            <a:p>
              <a:r>
                <a:rPr lang="en-US">
                  <a:solidFill>
                    <a:schemeClr val="bg1"/>
                  </a:solidFill>
                </a:rPr>
                <a:t>Supernova 1987a</a:t>
              </a:r>
            </a:p>
          </p:txBody>
        </p:sp>
        <p:sp>
          <p:nvSpPr>
            <p:cNvPr id="22" name="Rectangle 21">
              <a:extLst>
                <a:ext uri="{FF2B5EF4-FFF2-40B4-BE49-F238E27FC236}">
                  <a16:creationId xmlns:a16="http://schemas.microsoft.com/office/drawing/2014/main" id="{A6FDA6AA-2889-E34C-8F03-8093ED55DC81}"/>
                </a:ext>
              </a:extLst>
            </p:cNvPr>
            <p:cNvSpPr/>
            <p:nvPr/>
          </p:nvSpPr>
          <p:spPr>
            <a:xfrm>
              <a:off x="8534279" y="2522069"/>
              <a:ext cx="3009214" cy="574448"/>
            </a:xfrm>
            <a:prstGeom prst="rect">
              <a:avLst/>
            </a:prstGeom>
          </p:spPr>
          <p:txBody>
            <a:bodyPr wrap="square">
              <a:spAutoFit/>
            </a:bodyPr>
            <a:lstStyle/>
            <a:p>
              <a:r>
                <a:rPr lang="en-US" sz="1200">
                  <a:solidFill>
                    <a:schemeClr val="bg1"/>
                  </a:solidFill>
                </a:rPr>
                <a:t>J.R. Wilson, PRL 32, 849 (1974)</a:t>
              </a:r>
            </a:p>
            <a:p>
              <a:r>
                <a:rPr lang="en-US" sz="1200">
                  <a:solidFill>
                    <a:schemeClr val="bg1"/>
                  </a:solidFill>
                </a:rPr>
                <a:t>C. Horowitz et al., PRD 68, 02005 (2003)</a:t>
              </a:r>
            </a:p>
          </p:txBody>
        </p:sp>
      </p:grpSp>
      <p:sp>
        <p:nvSpPr>
          <p:cNvPr id="23" name="TextBox 22">
            <a:extLst>
              <a:ext uri="{FF2B5EF4-FFF2-40B4-BE49-F238E27FC236}">
                <a16:creationId xmlns:a16="http://schemas.microsoft.com/office/drawing/2014/main" id="{46F8A5F9-5A28-9641-96E9-F674ED12E6C8}"/>
              </a:ext>
            </a:extLst>
          </p:cNvPr>
          <p:cNvSpPr txBox="1"/>
          <p:nvPr/>
        </p:nvSpPr>
        <p:spPr>
          <a:xfrm>
            <a:off x="8961588" y="3857289"/>
            <a:ext cx="3068273" cy="535531"/>
          </a:xfrm>
          <a:prstGeom prst="rect">
            <a:avLst/>
          </a:prstGeom>
          <a:solidFill>
            <a:srgbClr val="008000"/>
          </a:solidFill>
        </p:spPr>
        <p:txBody>
          <a:bodyPr wrap="square" rtlCol="0" anchor="ctr" anchorCtr="0">
            <a:noAutofit/>
          </a:bodyPr>
          <a:lstStyle>
            <a:defPPr>
              <a:defRPr lang="en-GB"/>
            </a:defPPr>
            <a:lvl1pPr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1pPr>
            <a:lvl2pPr marL="742950" indent="-28575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2pPr>
            <a:lvl3pPr marL="11430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3pPr>
            <a:lvl4pPr marL="16002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4pPr>
            <a:lvl5pPr marL="2057400" indent="-228600" algn="l" defTabSz="449263" rtl="0" fontAlgn="base" hangingPunct="0">
              <a:lnSpc>
                <a:spcPct val="104000"/>
              </a:lnSpc>
              <a:spcBef>
                <a:spcPct val="0"/>
              </a:spcBef>
              <a:spcAft>
                <a:spcPct val="0"/>
              </a:spcAft>
              <a:buClr>
                <a:srgbClr val="000000"/>
              </a:buClr>
              <a:buSzPct val="100000"/>
              <a:buFont typeface="Times New Roman" charset="0"/>
              <a:defRPr sz="28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bg1"/>
                </a:solidFill>
                <a:latin typeface="Arial" charset="0"/>
                <a:ea typeface="ＭＳ Ｐゴシック" charset="0"/>
                <a:cs typeface="ＭＳ Ｐゴシック" charset="0"/>
              </a:defRPr>
            </a:lvl9pPr>
          </a:lstStyle>
          <a:p>
            <a:pPr algn="ctr">
              <a:lnSpc>
                <a:spcPct val="90000"/>
              </a:lnSpc>
            </a:pPr>
            <a:r>
              <a:rPr lang="en-US" sz="1600" b="0" dirty="0">
                <a:latin typeface="+mn-lt"/>
              </a:rPr>
              <a:t>Supernovae Cross Sections and E_W Measurements</a:t>
            </a:r>
            <a:endParaRPr lang="el-GR" sz="1600" b="0" dirty="0">
              <a:latin typeface="+mn-lt"/>
            </a:endParaRPr>
          </a:p>
        </p:txBody>
      </p:sp>
      <p:sp>
        <p:nvSpPr>
          <p:cNvPr id="18" name="TextBox 17">
            <a:extLst>
              <a:ext uri="{FF2B5EF4-FFF2-40B4-BE49-F238E27FC236}">
                <a16:creationId xmlns:a16="http://schemas.microsoft.com/office/drawing/2014/main" id="{41597F78-C9AC-5748-9BE7-C88C34F54D90}"/>
              </a:ext>
            </a:extLst>
          </p:cNvPr>
          <p:cNvSpPr txBox="1"/>
          <p:nvPr/>
        </p:nvSpPr>
        <p:spPr>
          <a:xfrm>
            <a:off x="2959396" y="3420932"/>
            <a:ext cx="7048961" cy="341632"/>
          </a:xfrm>
          <a:prstGeom prst="rect">
            <a:avLst/>
          </a:prstGeom>
          <a:noFill/>
        </p:spPr>
        <p:txBody>
          <a:bodyPr wrap="square" rtlCol="0">
            <a:spAutoFit/>
          </a:bodyPr>
          <a:lstStyle/>
          <a:p>
            <a:pPr>
              <a:lnSpc>
                <a:spcPct val="90000"/>
              </a:lnSpc>
            </a:pPr>
            <a:r>
              <a:rPr lang="en-US" dirty="0">
                <a:latin typeface="+mn-lt"/>
              </a:rPr>
              <a:t>Large statistics with accurate measurements of recoil spectra: </a:t>
            </a:r>
          </a:p>
        </p:txBody>
      </p:sp>
      <p:pic>
        <p:nvPicPr>
          <p:cNvPr id="5" name="Picture 4">
            <a:extLst>
              <a:ext uri="{FF2B5EF4-FFF2-40B4-BE49-F238E27FC236}">
                <a16:creationId xmlns:a16="http://schemas.microsoft.com/office/drawing/2014/main" id="{B8BE847A-433D-C344-9BDB-3B873EB0368D}"/>
              </a:ext>
            </a:extLst>
          </p:cNvPr>
          <p:cNvPicPr>
            <a:picLocks noChangeAspect="1"/>
          </p:cNvPicPr>
          <p:nvPr/>
        </p:nvPicPr>
        <p:blipFill rotWithShape="1">
          <a:blip r:embed="rId4"/>
          <a:srcRect t="3499"/>
          <a:stretch/>
        </p:blipFill>
        <p:spPr>
          <a:xfrm>
            <a:off x="4743977" y="4517362"/>
            <a:ext cx="3479800" cy="2206029"/>
          </a:xfrm>
          <a:prstGeom prst="rect">
            <a:avLst/>
          </a:prstGeom>
        </p:spPr>
      </p:pic>
      <p:pic>
        <p:nvPicPr>
          <p:cNvPr id="34" name="Picture 33">
            <a:extLst>
              <a:ext uri="{FF2B5EF4-FFF2-40B4-BE49-F238E27FC236}">
                <a16:creationId xmlns:a16="http://schemas.microsoft.com/office/drawing/2014/main" id="{DCE187D4-ADA9-F544-A29B-6224B59BF14D}"/>
              </a:ext>
            </a:extLst>
          </p:cNvPr>
          <p:cNvPicPr>
            <a:picLocks noChangeAspect="1"/>
          </p:cNvPicPr>
          <p:nvPr/>
        </p:nvPicPr>
        <p:blipFill>
          <a:blip r:embed="rId5"/>
          <a:stretch>
            <a:fillRect/>
          </a:stretch>
        </p:blipFill>
        <p:spPr>
          <a:xfrm>
            <a:off x="7575690" y="303893"/>
            <a:ext cx="4492643" cy="3105955"/>
          </a:xfrm>
          <a:prstGeom prst="rect">
            <a:avLst/>
          </a:prstGeom>
        </p:spPr>
      </p:pic>
      <p:sp>
        <p:nvSpPr>
          <p:cNvPr id="35" name="TextBox 34">
            <a:extLst>
              <a:ext uri="{FF2B5EF4-FFF2-40B4-BE49-F238E27FC236}">
                <a16:creationId xmlns:a16="http://schemas.microsoft.com/office/drawing/2014/main" id="{50B5E742-FF5A-AA49-9AC6-265B487A58A3}"/>
              </a:ext>
            </a:extLst>
          </p:cNvPr>
          <p:cNvSpPr txBox="1"/>
          <p:nvPr/>
        </p:nvSpPr>
        <p:spPr>
          <a:xfrm>
            <a:off x="1463320" y="1848955"/>
            <a:ext cx="5082573" cy="341632"/>
          </a:xfrm>
          <a:prstGeom prst="rect">
            <a:avLst/>
          </a:prstGeom>
          <a:noFill/>
        </p:spPr>
        <p:txBody>
          <a:bodyPr wrap="square" rtlCol="0">
            <a:spAutoFit/>
          </a:bodyPr>
          <a:lstStyle/>
          <a:p>
            <a:pPr>
              <a:lnSpc>
                <a:spcPct val="90000"/>
              </a:lnSpc>
            </a:pPr>
            <a:r>
              <a:rPr lang="en-US" dirty="0">
                <a:latin typeface="+mn-lt"/>
              </a:rPr>
              <a:t>to untangle effects of nuclear form factors</a:t>
            </a:r>
          </a:p>
        </p:txBody>
      </p:sp>
      <p:sp>
        <p:nvSpPr>
          <p:cNvPr id="3" name="Rectangle 2">
            <a:extLst>
              <a:ext uri="{FF2B5EF4-FFF2-40B4-BE49-F238E27FC236}">
                <a16:creationId xmlns:a16="http://schemas.microsoft.com/office/drawing/2014/main" id="{022A8E28-4585-F247-916C-1F3826F9E23F}"/>
              </a:ext>
            </a:extLst>
          </p:cNvPr>
          <p:cNvSpPr/>
          <p:nvPr/>
        </p:nvSpPr>
        <p:spPr>
          <a:xfrm>
            <a:off x="1463320" y="1569402"/>
            <a:ext cx="5269391" cy="369332"/>
          </a:xfrm>
          <a:prstGeom prst="rect">
            <a:avLst/>
          </a:prstGeom>
        </p:spPr>
        <p:txBody>
          <a:bodyPr wrap="none">
            <a:spAutoFit/>
          </a:bodyPr>
          <a:lstStyle/>
          <a:p>
            <a:r>
              <a:rPr lang="en-US" dirty="0">
                <a:latin typeface="+mn-lt"/>
              </a:rPr>
              <a:t>We need large detectors with various targets</a:t>
            </a:r>
          </a:p>
        </p:txBody>
      </p:sp>
    </p:spTree>
    <p:extLst>
      <p:ext uri="{BB962C8B-B14F-4D97-AF65-F5344CB8AC3E}">
        <p14:creationId xmlns:p14="http://schemas.microsoft.com/office/powerpoint/2010/main" val="2911778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235D-FF66-8D4F-817E-4525052F8B71}"/>
              </a:ext>
            </a:extLst>
          </p:cNvPr>
          <p:cNvSpPr>
            <a:spLocks noGrp="1"/>
          </p:cNvSpPr>
          <p:nvPr>
            <p:ph type="title"/>
          </p:nvPr>
        </p:nvSpPr>
        <p:spPr>
          <a:xfrm>
            <a:off x="270547" y="177801"/>
            <a:ext cx="11515055" cy="535531"/>
          </a:xfrm>
        </p:spPr>
        <p:txBody>
          <a:bodyPr/>
          <a:lstStyle/>
          <a:p>
            <a:r>
              <a:rPr lang="en-US" dirty="0"/>
              <a:t>COHERENT Director’s Review – August 15-16, 2018</a:t>
            </a:r>
          </a:p>
        </p:txBody>
      </p:sp>
      <p:sp>
        <p:nvSpPr>
          <p:cNvPr id="3" name="Text Placeholder 2">
            <a:extLst>
              <a:ext uri="{FF2B5EF4-FFF2-40B4-BE49-F238E27FC236}">
                <a16:creationId xmlns:a16="http://schemas.microsoft.com/office/drawing/2014/main" id="{C9272552-2A76-A147-AD2C-421377F3F021}"/>
              </a:ext>
            </a:extLst>
          </p:cNvPr>
          <p:cNvSpPr>
            <a:spLocks noGrp="1"/>
          </p:cNvSpPr>
          <p:nvPr>
            <p:ph type="body" sz="half" idx="1"/>
          </p:nvPr>
        </p:nvSpPr>
        <p:spPr>
          <a:xfrm>
            <a:off x="6966373" y="1119604"/>
            <a:ext cx="4251717" cy="1954901"/>
          </a:xfrm>
          <a:solidFill>
            <a:schemeClr val="bg1">
              <a:lumMod val="85000"/>
              <a:alpha val="45000"/>
            </a:schemeClr>
          </a:solidFill>
        </p:spPr>
        <p:txBody>
          <a:bodyPr/>
          <a:lstStyle/>
          <a:p>
            <a:pPr marL="0" indent="0">
              <a:lnSpc>
                <a:spcPct val="150000"/>
              </a:lnSpc>
              <a:spcBef>
                <a:spcPts val="0"/>
              </a:spcBef>
              <a:buNone/>
            </a:pPr>
            <a:r>
              <a:rPr lang="en-US" sz="1600" dirty="0"/>
              <a:t>COMMITTEE:</a:t>
            </a:r>
          </a:p>
          <a:p>
            <a:pPr marL="0" indent="0">
              <a:lnSpc>
                <a:spcPct val="150000"/>
              </a:lnSpc>
              <a:spcBef>
                <a:spcPts val="0"/>
              </a:spcBef>
            </a:pPr>
            <a:r>
              <a:rPr lang="en-US" sz="1600" dirty="0"/>
              <a:t>Baha </a:t>
            </a:r>
            <a:r>
              <a:rPr lang="en-US" sz="1600" dirty="0" err="1"/>
              <a:t>Balantekin</a:t>
            </a:r>
            <a:r>
              <a:rPr lang="en-US" sz="1600" dirty="0"/>
              <a:t> - Wisconsin-Madison </a:t>
            </a:r>
          </a:p>
          <a:p>
            <a:pPr marL="0" indent="0">
              <a:lnSpc>
                <a:spcPct val="150000"/>
              </a:lnSpc>
              <a:spcBef>
                <a:spcPts val="0"/>
              </a:spcBef>
            </a:pPr>
            <a:r>
              <a:rPr lang="en-US" sz="1600" dirty="0"/>
              <a:t>Jonathan Link - Virginia Tech </a:t>
            </a:r>
          </a:p>
          <a:p>
            <a:pPr marL="0" indent="0">
              <a:lnSpc>
                <a:spcPct val="150000"/>
              </a:lnSpc>
              <a:spcBef>
                <a:spcPts val="0"/>
              </a:spcBef>
            </a:pPr>
            <a:r>
              <a:rPr lang="en-US" sz="1600" dirty="0"/>
              <a:t>Gail McLaughlin - North Carolina State </a:t>
            </a:r>
          </a:p>
          <a:p>
            <a:pPr marL="0" indent="0">
              <a:lnSpc>
                <a:spcPct val="150000"/>
              </a:lnSpc>
              <a:spcBef>
                <a:spcPts val="0"/>
              </a:spcBef>
            </a:pPr>
            <a:r>
              <a:rPr lang="en-US" sz="1600" dirty="0"/>
              <a:t>Hamish Robertson – U. of Washington </a:t>
            </a:r>
          </a:p>
          <a:p>
            <a:endParaRPr lang="en-US" dirty="0"/>
          </a:p>
        </p:txBody>
      </p:sp>
      <p:sp>
        <p:nvSpPr>
          <p:cNvPr id="10" name="TextBox 9">
            <a:extLst>
              <a:ext uri="{FF2B5EF4-FFF2-40B4-BE49-F238E27FC236}">
                <a16:creationId xmlns:a16="http://schemas.microsoft.com/office/drawing/2014/main" id="{BC97658F-9921-1E44-906C-BB346AC0A302}"/>
              </a:ext>
            </a:extLst>
          </p:cNvPr>
          <p:cNvSpPr txBox="1"/>
          <p:nvPr/>
        </p:nvSpPr>
        <p:spPr>
          <a:xfrm>
            <a:off x="870373" y="3251502"/>
            <a:ext cx="10796694" cy="707886"/>
          </a:xfrm>
          <a:prstGeom prst="rect">
            <a:avLst/>
          </a:prstGeom>
          <a:noFill/>
        </p:spPr>
        <p:txBody>
          <a:bodyPr wrap="square" rtlCol="0">
            <a:spAutoFit/>
          </a:bodyPr>
          <a:lstStyle/>
          <a:p>
            <a:r>
              <a:rPr lang="en-US" dirty="0">
                <a:solidFill>
                  <a:srgbClr val="C00000"/>
                </a:solidFill>
                <a:latin typeface="+mn-lt"/>
              </a:rPr>
              <a:t>“</a:t>
            </a:r>
            <a:r>
              <a:rPr lang="en-US" sz="2000" dirty="0">
                <a:solidFill>
                  <a:srgbClr val="C00000"/>
                </a:solidFill>
                <a:latin typeface="+mn-lt"/>
              </a:rPr>
              <a:t>Extraordinarily important and long-sought achievement, the detection of coherent neutrino scattering from a nucleus.”</a:t>
            </a:r>
          </a:p>
        </p:txBody>
      </p:sp>
      <p:sp>
        <p:nvSpPr>
          <p:cNvPr id="12" name="TextBox 11">
            <a:extLst>
              <a:ext uri="{FF2B5EF4-FFF2-40B4-BE49-F238E27FC236}">
                <a16:creationId xmlns:a16="http://schemas.microsoft.com/office/drawing/2014/main" id="{75E1F27E-4B67-AF4C-9476-4F8709DEFD20}"/>
              </a:ext>
            </a:extLst>
          </p:cNvPr>
          <p:cNvSpPr txBox="1"/>
          <p:nvPr/>
        </p:nvSpPr>
        <p:spPr>
          <a:xfrm>
            <a:off x="870373" y="4216934"/>
            <a:ext cx="10915229" cy="2280624"/>
          </a:xfrm>
          <a:prstGeom prst="rect">
            <a:avLst/>
          </a:prstGeom>
          <a:noFill/>
        </p:spPr>
        <p:txBody>
          <a:bodyPr wrap="square" rtlCol="0">
            <a:spAutoFit/>
          </a:bodyPr>
          <a:lstStyle/>
          <a:p>
            <a:pPr>
              <a:lnSpc>
                <a:spcPct val="90000"/>
              </a:lnSpc>
            </a:pPr>
            <a:r>
              <a:rPr lang="en-US" dirty="0"/>
              <a:t>“</a:t>
            </a:r>
            <a:r>
              <a:rPr lang="en-US" sz="2000" dirty="0">
                <a:latin typeface="+mn-lt"/>
              </a:rPr>
              <a:t>Great example of the wisdom of P5’s Recommendation 4, to “Maintain a program of projects of all scales, from the largest international projects to mid- and small-scale projects.”</a:t>
            </a:r>
          </a:p>
          <a:p>
            <a:pPr>
              <a:lnSpc>
                <a:spcPct val="90000"/>
              </a:lnSpc>
            </a:pPr>
            <a:r>
              <a:rPr lang="en-US" sz="2000" dirty="0">
                <a:latin typeface="+mn-lt"/>
              </a:rPr>
              <a:t> </a:t>
            </a:r>
          </a:p>
          <a:p>
            <a:pPr>
              <a:lnSpc>
                <a:spcPct val="90000"/>
              </a:lnSpc>
            </a:pPr>
            <a:r>
              <a:rPr lang="en-US" sz="2000" dirty="0">
                <a:latin typeface="+mn-lt"/>
              </a:rPr>
              <a:t>“A compelling and unique scientific program at SNS. The experimental …could lead into further new physics in a cost effective way.” </a:t>
            </a:r>
          </a:p>
          <a:p>
            <a:pPr>
              <a:lnSpc>
                <a:spcPct val="90000"/>
              </a:lnSpc>
            </a:pPr>
            <a:endParaRPr lang="en-US" sz="2000" dirty="0">
              <a:latin typeface="+mn-lt"/>
            </a:endParaRPr>
          </a:p>
          <a:p>
            <a:pPr algn="l">
              <a:lnSpc>
                <a:spcPct val="90000"/>
              </a:lnSpc>
            </a:pPr>
            <a:endParaRPr lang="en-US" dirty="0">
              <a:latin typeface="+mn-lt"/>
            </a:endParaRPr>
          </a:p>
        </p:txBody>
      </p:sp>
      <p:sp>
        <p:nvSpPr>
          <p:cNvPr id="13" name="TextBox 12">
            <a:extLst>
              <a:ext uri="{FF2B5EF4-FFF2-40B4-BE49-F238E27FC236}">
                <a16:creationId xmlns:a16="http://schemas.microsoft.com/office/drawing/2014/main" id="{702FADCC-AC3D-2940-B86A-E752169239DB}"/>
              </a:ext>
            </a:extLst>
          </p:cNvPr>
          <p:cNvSpPr txBox="1"/>
          <p:nvPr/>
        </p:nvSpPr>
        <p:spPr>
          <a:xfrm>
            <a:off x="870373" y="2116841"/>
            <a:ext cx="6096000" cy="1172629"/>
          </a:xfrm>
          <a:prstGeom prst="rect">
            <a:avLst/>
          </a:prstGeom>
          <a:noFill/>
        </p:spPr>
        <p:txBody>
          <a:bodyPr wrap="square" rtlCol="0">
            <a:spAutoFit/>
          </a:bodyPr>
          <a:lstStyle/>
          <a:p>
            <a:pPr>
              <a:lnSpc>
                <a:spcPct val="90000"/>
              </a:lnSpc>
            </a:pPr>
            <a:r>
              <a:rPr lang="en-US" sz="2000" dirty="0">
                <a:latin typeface="+mn-lt"/>
              </a:rPr>
              <a:t>“The SNS provides a source of decay-at-rest neutrinos that is unique in the world, in its intensity and time structure.” </a:t>
            </a:r>
          </a:p>
          <a:p>
            <a:pPr algn="l">
              <a:lnSpc>
                <a:spcPct val="90000"/>
              </a:lnSpc>
            </a:pPr>
            <a:endParaRPr lang="en-US" dirty="0">
              <a:latin typeface="+mn-lt"/>
            </a:endParaRPr>
          </a:p>
        </p:txBody>
      </p:sp>
    </p:spTree>
    <p:extLst>
      <p:ext uri="{BB962C8B-B14F-4D97-AF65-F5344CB8AC3E}">
        <p14:creationId xmlns:p14="http://schemas.microsoft.com/office/powerpoint/2010/main" val="37837587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16C8-C6C0-F845-B90F-F7370991FD48}"/>
              </a:ext>
            </a:extLst>
          </p:cNvPr>
          <p:cNvSpPr>
            <a:spLocks noGrp="1"/>
          </p:cNvSpPr>
          <p:nvPr>
            <p:ph type="title"/>
          </p:nvPr>
        </p:nvSpPr>
        <p:spPr>
          <a:xfrm>
            <a:off x="344379" y="320041"/>
            <a:ext cx="11425236" cy="867930"/>
          </a:xfrm>
        </p:spPr>
        <p:txBody>
          <a:bodyPr/>
          <a:lstStyle/>
          <a:p>
            <a:r>
              <a:rPr lang="en-US" sz="2800" dirty="0"/>
              <a:t>High Visibility PROSPECT and COHERENT- Publications and Conferences</a:t>
            </a:r>
          </a:p>
        </p:txBody>
      </p:sp>
      <p:sp>
        <p:nvSpPr>
          <p:cNvPr id="3" name="Content Placeholder 2">
            <a:extLst>
              <a:ext uri="{FF2B5EF4-FFF2-40B4-BE49-F238E27FC236}">
                <a16:creationId xmlns:a16="http://schemas.microsoft.com/office/drawing/2014/main" id="{8258E340-9D71-8F4A-BF5F-5FE90791F924}"/>
              </a:ext>
            </a:extLst>
          </p:cNvPr>
          <p:cNvSpPr>
            <a:spLocks noGrp="1"/>
          </p:cNvSpPr>
          <p:nvPr>
            <p:ph idx="1"/>
          </p:nvPr>
        </p:nvSpPr>
        <p:spPr>
          <a:xfrm>
            <a:off x="344379" y="1633915"/>
            <a:ext cx="11372771" cy="4511780"/>
          </a:xfrm>
        </p:spPr>
        <p:txBody>
          <a:bodyPr/>
          <a:lstStyle/>
          <a:p>
            <a:r>
              <a:rPr lang="en-US" sz="2400" dirty="0">
                <a:latin typeface="+mn-lt"/>
              </a:rPr>
              <a:t>Observation of coherent elastic neutrino-nucleus scattering, D. </a:t>
            </a:r>
            <a:r>
              <a:rPr lang="en-US" sz="2400" dirty="0" err="1">
                <a:latin typeface="+mn-lt"/>
              </a:rPr>
              <a:t>Akimov</a:t>
            </a:r>
            <a:r>
              <a:rPr lang="en-US" sz="2400" dirty="0">
                <a:latin typeface="+mn-lt"/>
              </a:rPr>
              <a:t> et al. Science, August 3, 2017, (82 citations)</a:t>
            </a:r>
          </a:p>
          <a:p>
            <a:r>
              <a:rPr lang="en-US" sz="2400" dirty="0">
                <a:latin typeface="+mn-lt"/>
              </a:rPr>
              <a:t>First search for short-baseline neutrino oscillations at HFIR with PROSPECT, J. </a:t>
            </a:r>
            <a:r>
              <a:rPr lang="en-US" sz="2400" dirty="0" err="1">
                <a:latin typeface="+mn-lt"/>
              </a:rPr>
              <a:t>Ashenfelter</a:t>
            </a:r>
            <a:r>
              <a:rPr lang="en-US" sz="2400" dirty="0">
                <a:latin typeface="+mn-lt"/>
              </a:rPr>
              <a:t> et al.,  arXiv:1806.02784v3 [hep-ex], submitted to PRL</a:t>
            </a:r>
          </a:p>
          <a:p>
            <a:r>
              <a:rPr lang="en-US" sz="2400" dirty="0">
                <a:latin typeface="+mn-lt"/>
              </a:rPr>
              <a:t>The PROSPECT Reactor Antineutrino Experiment, J. </a:t>
            </a:r>
            <a:r>
              <a:rPr lang="en-US" sz="2400" dirty="0" err="1">
                <a:latin typeface="+mn-lt"/>
              </a:rPr>
              <a:t>Ashenfelter</a:t>
            </a:r>
            <a:r>
              <a:rPr lang="en-US" sz="2400" dirty="0">
                <a:latin typeface="+mn-lt"/>
              </a:rPr>
              <a:t> et al., submitted to Nuclear Instruments and Methods August 2, 2018 </a:t>
            </a:r>
          </a:p>
          <a:p>
            <a:r>
              <a:rPr lang="en-US" sz="2400" dirty="0">
                <a:latin typeface="+mn-lt"/>
              </a:rPr>
              <a:t>Performance of a segmented 6Li-loaded liquid scintillator detector for the PROSPECT experiment, J. </a:t>
            </a:r>
            <a:r>
              <a:rPr lang="en-US" sz="2400" dirty="0" err="1">
                <a:latin typeface="+mn-lt"/>
              </a:rPr>
              <a:t>Ashenfelter</a:t>
            </a:r>
            <a:r>
              <a:rPr lang="en-US" sz="2400" dirty="0">
                <a:latin typeface="+mn-lt"/>
              </a:rPr>
              <a:t> et al 2018 JINST 13 P06023</a:t>
            </a:r>
          </a:p>
          <a:p>
            <a:r>
              <a:rPr lang="en-US" sz="2400" dirty="0">
                <a:latin typeface="+mn-lt"/>
              </a:rPr>
              <a:t>Participation on Major Conferences and Workshops (</a:t>
            </a:r>
            <a:r>
              <a:rPr lang="en-US" sz="2400" dirty="0" err="1">
                <a:latin typeface="+mn-lt"/>
              </a:rPr>
              <a:t>Neurinos</a:t>
            </a:r>
            <a:r>
              <a:rPr lang="en-US" sz="2400" dirty="0">
                <a:latin typeface="+mn-lt"/>
              </a:rPr>
              <a:t> 2018, INT181a, Eclipse, Hawaii APS/JPS, …) </a:t>
            </a:r>
            <a:endParaRPr lang="en-US" sz="2400" dirty="0"/>
          </a:p>
        </p:txBody>
      </p:sp>
    </p:spTree>
    <p:extLst>
      <p:ext uri="{BB962C8B-B14F-4D97-AF65-F5344CB8AC3E}">
        <p14:creationId xmlns:p14="http://schemas.microsoft.com/office/powerpoint/2010/main" val="330112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55C7-55BA-A34A-97A3-D3DC8F2520AF}"/>
              </a:ext>
            </a:extLst>
          </p:cNvPr>
          <p:cNvSpPr>
            <a:spLocks noGrp="1"/>
          </p:cNvSpPr>
          <p:nvPr>
            <p:ph type="title"/>
          </p:nvPr>
        </p:nvSpPr>
        <p:spPr>
          <a:xfrm>
            <a:off x="429767" y="274320"/>
            <a:ext cx="11430000" cy="480131"/>
          </a:xfrm>
        </p:spPr>
        <p:txBody>
          <a:bodyPr/>
          <a:lstStyle/>
          <a:p>
            <a:r>
              <a:rPr lang="en-US" sz="2800" dirty="0"/>
              <a:t>Summary – New Opportunities of Neutrino Physics at ORNL</a:t>
            </a:r>
          </a:p>
        </p:txBody>
      </p:sp>
      <p:sp>
        <p:nvSpPr>
          <p:cNvPr id="3" name="Content Placeholder 2">
            <a:extLst>
              <a:ext uri="{FF2B5EF4-FFF2-40B4-BE49-F238E27FC236}">
                <a16:creationId xmlns:a16="http://schemas.microsoft.com/office/drawing/2014/main" id="{DACAC5D1-A9BD-FB4E-A2E1-A12DF2768970}"/>
              </a:ext>
            </a:extLst>
          </p:cNvPr>
          <p:cNvSpPr>
            <a:spLocks noGrp="1"/>
          </p:cNvSpPr>
          <p:nvPr>
            <p:ph idx="1"/>
          </p:nvPr>
        </p:nvSpPr>
        <p:spPr>
          <a:xfrm>
            <a:off x="429767" y="1025387"/>
            <a:ext cx="11430000" cy="5544749"/>
          </a:xfrm>
        </p:spPr>
        <p:txBody>
          <a:bodyPr/>
          <a:lstStyle/>
          <a:p>
            <a:pPr>
              <a:lnSpc>
                <a:spcPct val="70000"/>
              </a:lnSpc>
            </a:pPr>
            <a:r>
              <a:rPr lang="en-US" sz="1800" dirty="0">
                <a:latin typeface="+mn-lt"/>
              </a:rPr>
              <a:t>World class resources: HFIR, SNS and Leadership Computing Facility</a:t>
            </a:r>
          </a:p>
          <a:p>
            <a:pPr>
              <a:lnSpc>
                <a:spcPct val="70000"/>
              </a:lnSpc>
            </a:pPr>
            <a:r>
              <a:rPr lang="en-US" sz="1800" dirty="0"/>
              <a:t>Strong group with deep expertise in projects, detectors, and experimental techniques</a:t>
            </a:r>
          </a:p>
          <a:p>
            <a:pPr>
              <a:lnSpc>
                <a:spcPct val="70000"/>
              </a:lnSpc>
            </a:pPr>
            <a:r>
              <a:rPr lang="en-US" sz="1800" dirty="0">
                <a:latin typeface="+mn-lt"/>
              </a:rPr>
              <a:t>Unique cost-effective scientific program with 2 shallow-depth experiments </a:t>
            </a:r>
          </a:p>
          <a:p>
            <a:pPr>
              <a:lnSpc>
                <a:spcPct val="70000"/>
              </a:lnSpc>
            </a:pPr>
            <a:r>
              <a:rPr lang="en-US" sz="1800" dirty="0">
                <a:latin typeface="+mn-lt"/>
              </a:rPr>
              <a:t>Collaborations involve more than 130 scientists from 30 institutions</a:t>
            </a:r>
          </a:p>
          <a:p>
            <a:pPr>
              <a:lnSpc>
                <a:spcPct val="70000"/>
              </a:lnSpc>
            </a:pPr>
            <a:r>
              <a:rPr lang="en-US" sz="1800" dirty="0">
                <a:latin typeface="+mn-lt"/>
              </a:rPr>
              <a:t>Excellent training ground - More than 75 students and postdocs have been involved</a:t>
            </a:r>
          </a:p>
          <a:p>
            <a:pPr>
              <a:lnSpc>
                <a:spcPct val="70000"/>
              </a:lnSpc>
            </a:pPr>
            <a:r>
              <a:rPr lang="en-US" sz="1800" dirty="0">
                <a:latin typeface="+mn-lt"/>
              </a:rPr>
              <a:t>Strong support from ORNL Physical Sciences Directorate, HFIR and SNS</a:t>
            </a:r>
          </a:p>
          <a:p>
            <a:pPr>
              <a:lnSpc>
                <a:spcPct val="70000"/>
              </a:lnSpc>
            </a:pPr>
            <a:r>
              <a:rPr lang="en-US" sz="1800" dirty="0">
                <a:latin typeface="+mn-lt"/>
              </a:rPr>
              <a:t>PROSPECT successfully completed and taking data (</a:t>
            </a:r>
            <a:r>
              <a:rPr lang="en-US" sz="1800" dirty="0" err="1">
                <a:latin typeface="+mn-lt"/>
              </a:rPr>
              <a:t>Reactor_on</a:t>
            </a:r>
            <a:r>
              <a:rPr lang="en-US" sz="1800" dirty="0">
                <a:latin typeface="+mn-lt"/>
              </a:rPr>
              <a:t> – </a:t>
            </a:r>
            <a:r>
              <a:rPr lang="en-US" sz="1800" dirty="0" err="1">
                <a:latin typeface="+mn-lt"/>
              </a:rPr>
              <a:t>Reactor_off</a:t>
            </a:r>
            <a:r>
              <a:rPr lang="en-US" sz="1800" dirty="0">
                <a:latin typeface="+mn-lt"/>
              </a:rPr>
              <a:t>)</a:t>
            </a:r>
          </a:p>
          <a:p>
            <a:pPr>
              <a:lnSpc>
                <a:spcPct val="70000"/>
              </a:lnSpc>
            </a:pPr>
            <a:r>
              <a:rPr lang="en-US" sz="1800" dirty="0">
                <a:latin typeface="+mn-lt"/>
              </a:rPr>
              <a:t>First observation of </a:t>
            </a:r>
            <a:r>
              <a:rPr lang="en-US" sz="1800" dirty="0" err="1">
                <a:latin typeface="+mn-lt"/>
              </a:rPr>
              <a:t>CEvNS</a:t>
            </a:r>
            <a:endParaRPr lang="en-US" sz="1800" dirty="0">
              <a:latin typeface="+mn-lt"/>
            </a:endParaRPr>
          </a:p>
          <a:p>
            <a:pPr>
              <a:lnSpc>
                <a:spcPct val="70000"/>
              </a:lnSpc>
            </a:pPr>
            <a:r>
              <a:rPr lang="en-US" sz="1800" dirty="0">
                <a:latin typeface="+mn-lt"/>
              </a:rPr>
              <a:t>First results published in high-profile publications (Science, PRL)</a:t>
            </a:r>
          </a:p>
          <a:p>
            <a:pPr>
              <a:lnSpc>
                <a:spcPct val="70000"/>
              </a:lnSpc>
            </a:pPr>
            <a:r>
              <a:rPr lang="en-US" sz="1800" dirty="0">
                <a:latin typeface="+mn-lt"/>
              </a:rPr>
              <a:t>Have an effective research plan to build on that success</a:t>
            </a:r>
          </a:p>
        </p:txBody>
      </p:sp>
    </p:spTree>
    <p:extLst>
      <p:ext uri="{BB962C8B-B14F-4D97-AF65-F5344CB8AC3E}">
        <p14:creationId xmlns:p14="http://schemas.microsoft.com/office/powerpoint/2010/main" val="4094138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AE38-0D1F-AA4F-B9DB-3D14F4A979C7}"/>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862066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4650" y="153988"/>
            <a:ext cx="9023350" cy="867930"/>
          </a:xfrm>
        </p:spPr>
        <p:txBody>
          <a:bodyPr/>
          <a:lstStyle/>
          <a:p>
            <a:r>
              <a:rPr lang="en-US" sz="2800" dirty="0"/>
              <a:t>HFIR a Research Reactor operating at 85 MW as an intense point-like source of neutrinos</a:t>
            </a:r>
          </a:p>
        </p:txBody>
      </p:sp>
      <p:pic>
        <p:nvPicPr>
          <p:cNvPr id="16386" name="Picture 2" descr="Hfir 021"/>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2540924" y="1536482"/>
            <a:ext cx="5570538" cy="4178300"/>
          </a:xfrm>
          <a:noFill/>
        </p:spPr>
      </p:pic>
      <p:sp>
        <p:nvSpPr>
          <p:cNvPr id="16388" name="Text Box 4"/>
          <p:cNvSpPr txBox="1">
            <a:spLocks noChangeArrowheads="1"/>
          </p:cNvSpPr>
          <p:nvPr/>
        </p:nvSpPr>
        <p:spPr bwMode="auto">
          <a:xfrm>
            <a:off x="1564612" y="1845839"/>
            <a:ext cx="838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sz="1600" b="1" dirty="0"/>
              <a:t>171</a:t>
            </a:r>
          </a:p>
          <a:p>
            <a:pPr algn="ctr"/>
            <a:r>
              <a:rPr lang="en-US" sz="1600" b="1" dirty="0"/>
              <a:t>Fuel</a:t>
            </a:r>
          </a:p>
          <a:p>
            <a:pPr algn="ctr"/>
            <a:r>
              <a:rPr lang="en-US" sz="1600" b="1" dirty="0"/>
              <a:t>Plates</a:t>
            </a:r>
          </a:p>
          <a:p>
            <a:pPr algn="ctr"/>
            <a:r>
              <a:rPr lang="en-US" sz="1600" b="1" dirty="0">
                <a:solidFill>
                  <a:srgbClr val="FFFF00"/>
                </a:solidFill>
              </a:rPr>
              <a:t> </a:t>
            </a:r>
          </a:p>
        </p:txBody>
      </p:sp>
      <p:sp>
        <p:nvSpPr>
          <p:cNvPr id="16389" name="Text Box 5"/>
          <p:cNvSpPr txBox="1">
            <a:spLocks noChangeArrowheads="1"/>
          </p:cNvSpPr>
          <p:nvPr/>
        </p:nvSpPr>
        <p:spPr bwMode="auto">
          <a:xfrm>
            <a:off x="8346831" y="4512359"/>
            <a:ext cx="838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sz="1600" b="1" dirty="0"/>
              <a:t>369</a:t>
            </a:r>
          </a:p>
          <a:p>
            <a:pPr algn="ctr"/>
            <a:r>
              <a:rPr lang="en-US" sz="1600" b="1" dirty="0"/>
              <a:t>Fuel</a:t>
            </a:r>
          </a:p>
          <a:p>
            <a:pPr algn="ctr"/>
            <a:r>
              <a:rPr lang="en-US" sz="1600" b="1" dirty="0"/>
              <a:t>Plates</a:t>
            </a:r>
          </a:p>
          <a:p>
            <a:pPr algn="ctr"/>
            <a:r>
              <a:rPr lang="en-US" sz="1600" b="1" dirty="0">
                <a:solidFill>
                  <a:srgbClr val="FFFF00"/>
                </a:solidFill>
              </a:rPr>
              <a:t> </a:t>
            </a:r>
          </a:p>
        </p:txBody>
      </p:sp>
      <p:sp>
        <p:nvSpPr>
          <p:cNvPr id="16390" name="Text Box 6"/>
          <p:cNvSpPr txBox="1">
            <a:spLocks noChangeArrowheads="1"/>
          </p:cNvSpPr>
          <p:nvPr/>
        </p:nvSpPr>
        <p:spPr bwMode="auto">
          <a:xfrm>
            <a:off x="1524000" y="3810000"/>
            <a:ext cx="838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sz="1600" b="1" dirty="0"/>
              <a:t>Flux</a:t>
            </a:r>
          </a:p>
          <a:p>
            <a:pPr algn="ctr"/>
            <a:r>
              <a:rPr lang="en-US" sz="1600" b="1" dirty="0"/>
              <a:t>Trap</a:t>
            </a:r>
          </a:p>
          <a:p>
            <a:pPr algn="ctr"/>
            <a:r>
              <a:rPr lang="en-US" sz="1600" b="1" dirty="0"/>
              <a:t>Region</a:t>
            </a:r>
          </a:p>
          <a:p>
            <a:pPr algn="ctr"/>
            <a:r>
              <a:rPr lang="en-US" sz="1600" b="1" dirty="0">
                <a:solidFill>
                  <a:srgbClr val="FFFF00"/>
                </a:solidFill>
              </a:rPr>
              <a:t> </a:t>
            </a:r>
          </a:p>
        </p:txBody>
      </p:sp>
      <p:sp>
        <p:nvSpPr>
          <p:cNvPr id="16391" name="Line 7"/>
          <p:cNvSpPr>
            <a:spLocks noChangeShapeType="1"/>
          </p:cNvSpPr>
          <p:nvPr/>
        </p:nvSpPr>
        <p:spPr bwMode="auto">
          <a:xfrm flipH="1">
            <a:off x="6555712" y="4911903"/>
            <a:ext cx="1752600" cy="401242"/>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16392" name="Line 8"/>
          <p:cNvSpPr>
            <a:spLocks noChangeShapeType="1"/>
          </p:cNvSpPr>
          <p:nvPr/>
        </p:nvSpPr>
        <p:spPr bwMode="auto">
          <a:xfrm>
            <a:off x="2364712" y="2460317"/>
            <a:ext cx="2057400" cy="663883"/>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16393" name="Line 9"/>
          <p:cNvSpPr>
            <a:spLocks noChangeShapeType="1"/>
          </p:cNvSpPr>
          <p:nvPr/>
        </p:nvSpPr>
        <p:spPr bwMode="auto">
          <a:xfrm flipV="1">
            <a:off x="2364712" y="3657600"/>
            <a:ext cx="2749550" cy="647482"/>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2" name="TextBox 1"/>
          <p:cNvSpPr txBox="1"/>
          <p:nvPr/>
        </p:nvSpPr>
        <p:spPr>
          <a:xfrm>
            <a:off x="8308312" y="1673018"/>
            <a:ext cx="2301212" cy="2308324"/>
          </a:xfrm>
          <a:prstGeom prst="rect">
            <a:avLst/>
          </a:prstGeom>
          <a:noFill/>
        </p:spPr>
        <p:txBody>
          <a:bodyPr wrap="square" rtlCol="0">
            <a:spAutoFit/>
          </a:bodyPr>
          <a:lstStyle/>
          <a:p>
            <a:r>
              <a:rPr lang="en-US" dirty="0"/>
              <a:t>448 cycles X 540 fuel plates = 241,920 fuel plates without a failure.</a:t>
            </a:r>
          </a:p>
          <a:p>
            <a:endParaRPr lang="en-US" dirty="0"/>
          </a:p>
          <a:p>
            <a:r>
              <a:rPr lang="en-US" dirty="0"/>
              <a:t>Excellent design and quality control by the fabricator.</a:t>
            </a:r>
          </a:p>
        </p:txBody>
      </p:sp>
      <p:cxnSp>
        <p:nvCxnSpPr>
          <p:cNvPr id="5" name="Straight Arrow Connector 4"/>
          <p:cNvCxnSpPr/>
          <p:nvPr/>
        </p:nvCxnSpPr>
        <p:spPr>
          <a:xfrm flipV="1">
            <a:off x="3222172" y="1845839"/>
            <a:ext cx="4524499" cy="3379304"/>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98447" y="3236180"/>
            <a:ext cx="652743" cy="369332"/>
          </a:xfrm>
          <a:prstGeom prst="rect">
            <a:avLst/>
          </a:prstGeom>
          <a:solidFill>
            <a:schemeClr val="bg1"/>
          </a:solidFill>
        </p:spPr>
        <p:txBody>
          <a:bodyPr wrap="none" rtlCol="0">
            <a:spAutoFit/>
          </a:bodyPr>
          <a:lstStyle/>
          <a:p>
            <a:r>
              <a:rPr lang="en-US" dirty="0">
                <a:solidFill>
                  <a:srgbClr val="FF0000"/>
                </a:solidFill>
              </a:rPr>
              <a:t>~17”</a:t>
            </a:r>
          </a:p>
        </p:txBody>
      </p:sp>
      <p:sp>
        <p:nvSpPr>
          <p:cNvPr id="3" name="TextBox 2"/>
          <p:cNvSpPr txBox="1"/>
          <p:nvPr/>
        </p:nvSpPr>
        <p:spPr>
          <a:xfrm>
            <a:off x="3669711" y="5759024"/>
            <a:ext cx="3251443" cy="346249"/>
          </a:xfrm>
          <a:prstGeom prst="rect">
            <a:avLst/>
          </a:prstGeom>
          <a:noFill/>
        </p:spPr>
        <p:txBody>
          <a:bodyPr wrap="square" rtlCol="0">
            <a:spAutoFit/>
          </a:bodyPr>
          <a:lstStyle/>
          <a:p>
            <a:pPr algn="ctr">
              <a:lnSpc>
                <a:spcPct val="90000"/>
              </a:lnSpc>
            </a:pPr>
            <a:r>
              <a:rPr lang="en-US" dirty="0"/>
              <a:t>Compact core of HEU fuel</a:t>
            </a:r>
          </a:p>
        </p:txBody>
      </p:sp>
    </p:spTree>
    <p:extLst>
      <p:ext uri="{BB962C8B-B14F-4D97-AF65-F5344CB8AC3E}">
        <p14:creationId xmlns:p14="http://schemas.microsoft.com/office/powerpoint/2010/main" val="47340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PROSPECT  Motivation</a:t>
            </a:r>
          </a:p>
        </p:txBody>
      </p:sp>
      <p:grpSp>
        <p:nvGrpSpPr>
          <p:cNvPr id="17" name="Group 16"/>
          <p:cNvGrpSpPr/>
          <p:nvPr/>
        </p:nvGrpSpPr>
        <p:grpSpPr>
          <a:xfrm>
            <a:off x="6151077" y="2282974"/>
            <a:ext cx="3736128" cy="3203916"/>
            <a:chOff x="4815018" y="2240330"/>
            <a:chExt cx="3453203" cy="2961294"/>
          </a:xfrm>
        </p:grpSpPr>
        <p:pic>
          <p:nvPicPr>
            <p:cNvPr id="3" name="Picture 2"/>
            <p:cNvPicPr>
              <a:picLocks noChangeAspect="1"/>
            </p:cNvPicPr>
            <p:nvPr/>
          </p:nvPicPr>
          <p:blipFill>
            <a:blip r:embed="rId2"/>
            <a:stretch>
              <a:fillRect/>
            </a:stretch>
          </p:blipFill>
          <p:spPr>
            <a:xfrm>
              <a:off x="4815018" y="2240330"/>
              <a:ext cx="3453203" cy="2961294"/>
            </a:xfrm>
            <a:prstGeom prst="rect">
              <a:avLst/>
            </a:prstGeom>
          </p:spPr>
        </p:pic>
        <p:sp>
          <p:nvSpPr>
            <p:cNvPr id="4" name="Rectangle 3"/>
            <p:cNvSpPr/>
            <p:nvPr/>
          </p:nvSpPr>
          <p:spPr>
            <a:xfrm>
              <a:off x="6000985" y="3462712"/>
              <a:ext cx="991496" cy="312916"/>
            </a:xfrm>
            <a:prstGeom prst="rect">
              <a:avLst/>
            </a:prstGeom>
          </p:spPr>
          <p:txBody>
            <a:bodyPr wrap="none">
              <a:spAutoFit/>
            </a:bodyPr>
            <a:lstStyle/>
            <a:p>
              <a:r>
                <a:rPr lang="en-US" sz="1600" dirty="0" err="1"/>
                <a:t>Daya</a:t>
              </a:r>
              <a:r>
                <a:rPr lang="en-US" sz="1600" dirty="0"/>
                <a:t> Bay</a:t>
              </a:r>
            </a:p>
          </p:txBody>
        </p:sp>
      </p:grpSp>
      <p:sp>
        <p:nvSpPr>
          <p:cNvPr id="5" name="Rectangle 4"/>
          <p:cNvSpPr/>
          <p:nvPr/>
        </p:nvSpPr>
        <p:spPr>
          <a:xfrm>
            <a:off x="6102514" y="753381"/>
            <a:ext cx="4783181" cy="938719"/>
          </a:xfrm>
          <a:prstGeom prst="rect">
            <a:avLst/>
          </a:prstGeom>
        </p:spPr>
        <p:txBody>
          <a:bodyPr wrap="square">
            <a:spAutoFit/>
          </a:bodyPr>
          <a:lstStyle/>
          <a:p>
            <a:pPr>
              <a:lnSpc>
                <a:spcPts val="2200"/>
              </a:lnSpc>
            </a:pPr>
            <a:r>
              <a:rPr lang="en-US" sz="2000" dirty="0">
                <a:cs typeface="Calibri"/>
              </a:rPr>
              <a:t>Provide new tests of reactor models by making precision measurements of novel reactor spectra, </a:t>
            </a:r>
            <a:r>
              <a:rPr lang="en-US" sz="2000" baseline="30000" dirty="0">
                <a:cs typeface="Calibri"/>
              </a:rPr>
              <a:t>235</a:t>
            </a:r>
            <a:r>
              <a:rPr lang="en-US" sz="2000" dirty="0">
                <a:cs typeface="Calibri"/>
              </a:rPr>
              <a:t>U fuel </a:t>
            </a:r>
          </a:p>
        </p:txBody>
      </p:sp>
      <p:grpSp>
        <p:nvGrpSpPr>
          <p:cNvPr id="15" name="Group 14"/>
          <p:cNvGrpSpPr/>
          <p:nvPr/>
        </p:nvGrpSpPr>
        <p:grpSpPr>
          <a:xfrm>
            <a:off x="1758462" y="3995287"/>
            <a:ext cx="3452366" cy="2468969"/>
            <a:chOff x="107748" y="2505694"/>
            <a:chExt cx="3452366" cy="2468969"/>
          </a:xfrm>
        </p:grpSpPr>
        <p:pic>
          <p:nvPicPr>
            <p:cNvPr id="6" name="Picture 5"/>
            <p:cNvPicPr>
              <a:picLocks noChangeAspect="1"/>
            </p:cNvPicPr>
            <p:nvPr/>
          </p:nvPicPr>
          <p:blipFill>
            <a:blip r:embed="rId3"/>
            <a:stretch>
              <a:fillRect/>
            </a:stretch>
          </p:blipFill>
          <p:spPr>
            <a:xfrm>
              <a:off x="107748" y="2505694"/>
              <a:ext cx="3364493" cy="2468969"/>
            </a:xfrm>
            <a:prstGeom prst="rect">
              <a:avLst/>
            </a:prstGeom>
          </p:spPr>
        </p:pic>
        <p:sp>
          <p:nvSpPr>
            <p:cNvPr id="7" name="Rectangle 6"/>
            <p:cNvSpPr/>
            <p:nvPr/>
          </p:nvSpPr>
          <p:spPr>
            <a:xfrm>
              <a:off x="1937810" y="4403552"/>
              <a:ext cx="1622304" cy="286873"/>
            </a:xfrm>
            <a:prstGeom prst="rect">
              <a:avLst/>
            </a:prstGeom>
          </p:spPr>
          <p:txBody>
            <a:bodyPr wrap="square">
              <a:spAutoFit/>
            </a:bodyPr>
            <a:lstStyle/>
            <a:p>
              <a:pPr algn="ctr">
                <a:lnSpc>
                  <a:spcPts val="1600"/>
                </a:lnSpc>
              </a:pPr>
              <a:r>
                <a:rPr lang="en-US" sz="1200">
                  <a:latin typeface="Calibri"/>
                  <a:cs typeface="Calibri"/>
                </a:rPr>
                <a:t>arxiv:1512.02202</a:t>
              </a:r>
              <a:endParaRPr lang="en-US" sz="1200" dirty="0">
                <a:latin typeface="Calibri"/>
                <a:cs typeface="Calibri"/>
              </a:endParaRPr>
            </a:p>
          </p:txBody>
        </p:sp>
      </p:grpSp>
      <p:grpSp>
        <p:nvGrpSpPr>
          <p:cNvPr id="16" name="Group 15"/>
          <p:cNvGrpSpPr/>
          <p:nvPr/>
        </p:nvGrpSpPr>
        <p:grpSpPr>
          <a:xfrm>
            <a:off x="1575262" y="1649994"/>
            <a:ext cx="4378667" cy="2052885"/>
            <a:chOff x="-113832" y="1721109"/>
            <a:chExt cx="4378667" cy="2052885"/>
          </a:xfrm>
        </p:grpSpPr>
        <p:grpSp>
          <p:nvGrpSpPr>
            <p:cNvPr id="8" name="Group 7"/>
            <p:cNvGrpSpPr/>
            <p:nvPr/>
          </p:nvGrpSpPr>
          <p:grpSpPr>
            <a:xfrm>
              <a:off x="-113832" y="1721109"/>
              <a:ext cx="3978079" cy="2052885"/>
              <a:chOff x="3346174" y="870581"/>
              <a:chExt cx="5367130" cy="2769704"/>
            </a:xfrm>
          </p:grpSpPr>
          <p:pic>
            <p:nvPicPr>
              <p:cNvPr id="9" name="Picture 8"/>
              <p:cNvPicPr>
                <a:picLocks noChangeAspect="1"/>
              </p:cNvPicPr>
              <p:nvPr/>
            </p:nvPicPr>
            <p:blipFill>
              <a:blip r:embed="rId4"/>
              <a:stretch>
                <a:fillRect/>
              </a:stretch>
            </p:blipFill>
            <p:spPr>
              <a:xfrm>
                <a:off x="3346174" y="870581"/>
                <a:ext cx="5367130" cy="2769704"/>
              </a:xfrm>
              <a:prstGeom prst="rect">
                <a:avLst/>
              </a:prstGeom>
            </p:spPr>
          </p:pic>
          <p:sp>
            <p:nvSpPr>
              <p:cNvPr id="10" name="Rectangle 9"/>
              <p:cNvSpPr/>
              <p:nvPr/>
            </p:nvSpPr>
            <p:spPr>
              <a:xfrm>
                <a:off x="4330495" y="2764719"/>
                <a:ext cx="1713318" cy="373721"/>
              </a:xfrm>
              <a:prstGeom prst="rect">
                <a:avLst/>
              </a:prstGeom>
            </p:spPr>
            <p:txBody>
              <a:bodyPr wrap="none">
                <a:spAutoFit/>
              </a:bodyPr>
              <a:lstStyle/>
              <a:p>
                <a:r>
                  <a:rPr lang="en-US" sz="1200" dirty="0">
                    <a:latin typeface="Calibri"/>
                    <a:cs typeface="Calibri"/>
                  </a:rPr>
                  <a:t>arxiv:1508.04233</a:t>
                </a:r>
              </a:p>
            </p:txBody>
          </p:sp>
        </p:grpSp>
        <p:sp>
          <p:nvSpPr>
            <p:cNvPr id="11" name="Rectangle 10"/>
            <p:cNvSpPr/>
            <p:nvPr/>
          </p:nvSpPr>
          <p:spPr>
            <a:xfrm>
              <a:off x="1232344" y="1798131"/>
              <a:ext cx="3032491" cy="300339"/>
            </a:xfrm>
            <a:prstGeom prst="rect">
              <a:avLst/>
            </a:prstGeom>
          </p:spPr>
          <p:txBody>
            <a:bodyPr wrap="square">
              <a:spAutoFit/>
            </a:bodyPr>
            <a:lstStyle/>
            <a:p>
              <a:pPr algn="ctr">
                <a:lnSpc>
                  <a:spcPts val="1600"/>
                </a:lnSpc>
              </a:pPr>
              <a:r>
                <a:rPr lang="en-US" sz="1400" dirty="0">
                  <a:latin typeface="Calibri"/>
                  <a:cs typeface="Calibri"/>
                </a:rPr>
                <a:t>Reactor Flux Anomaly</a:t>
              </a:r>
            </a:p>
          </p:txBody>
        </p:sp>
      </p:grpSp>
      <p:sp>
        <p:nvSpPr>
          <p:cNvPr id="12" name="Rectangle 11"/>
          <p:cNvSpPr/>
          <p:nvPr/>
        </p:nvSpPr>
        <p:spPr>
          <a:xfrm>
            <a:off x="2126202" y="3623322"/>
            <a:ext cx="2740190" cy="523220"/>
          </a:xfrm>
          <a:prstGeom prst="rect">
            <a:avLst/>
          </a:prstGeom>
        </p:spPr>
        <p:txBody>
          <a:bodyPr wrap="square">
            <a:spAutoFit/>
          </a:bodyPr>
          <a:lstStyle/>
          <a:p>
            <a:pPr algn="ctr"/>
            <a:r>
              <a:rPr lang="en-US" sz="1400" dirty="0">
                <a:latin typeface="Calibri"/>
                <a:cs typeface="Calibri"/>
              </a:rPr>
              <a:t>Allowed </a:t>
            </a:r>
            <a:r>
              <a:rPr lang="en-US" sz="1400">
                <a:latin typeface="Calibri"/>
                <a:cs typeface="Calibri"/>
              </a:rPr>
              <a:t>regions for </a:t>
            </a:r>
            <a:r>
              <a:rPr lang="en-US" sz="1400" dirty="0">
                <a:latin typeface="Symbol" charset="2"/>
                <a:cs typeface="Symbol" charset="2"/>
              </a:rPr>
              <a:t>n</a:t>
            </a:r>
            <a:r>
              <a:rPr lang="en-US" sz="1400" baseline="-25000" dirty="0">
                <a:latin typeface="Calibri"/>
                <a:cs typeface="Calibri"/>
              </a:rPr>
              <a:t>e</a:t>
            </a:r>
            <a:r>
              <a:rPr lang="en-US" sz="1400" dirty="0">
                <a:latin typeface="Calibri"/>
                <a:cs typeface="Calibri"/>
              </a:rPr>
              <a:t> </a:t>
            </a:r>
            <a:r>
              <a:rPr lang="en-US" sz="1400">
                <a:latin typeface="Calibri"/>
                <a:cs typeface="Calibri"/>
              </a:rPr>
              <a:t>disappearance data (3+1 model) </a:t>
            </a:r>
            <a:endParaRPr lang="en-US" sz="1400" dirty="0">
              <a:latin typeface="Calibri"/>
              <a:cs typeface="Calibri"/>
            </a:endParaRPr>
          </a:p>
        </p:txBody>
      </p:sp>
      <p:sp>
        <p:nvSpPr>
          <p:cNvPr id="13" name="Rectangle 12"/>
          <p:cNvSpPr/>
          <p:nvPr/>
        </p:nvSpPr>
        <p:spPr>
          <a:xfrm>
            <a:off x="1669975" y="753381"/>
            <a:ext cx="4481103" cy="938719"/>
          </a:xfrm>
          <a:prstGeom prst="rect">
            <a:avLst/>
          </a:prstGeom>
        </p:spPr>
        <p:txBody>
          <a:bodyPr wrap="square">
            <a:spAutoFit/>
          </a:bodyPr>
          <a:lstStyle/>
          <a:p>
            <a:pPr>
              <a:lnSpc>
                <a:spcPts val="2200"/>
              </a:lnSpc>
            </a:pPr>
            <a:r>
              <a:rPr lang="en-US" sz="2000" dirty="0">
                <a:cs typeface="Calibri"/>
              </a:rPr>
              <a:t>Directly test the hypothesis of a new oscillation with </a:t>
            </a:r>
            <a:r>
              <a:rPr lang="en-US" sz="2000" dirty="0">
                <a:latin typeface="Symbol" charset="2"/>
                <a:ea typeface="Symbol" charset="2"/>
                <a:cs typeface="Symbol" charset="2"/>
              </a:rPr>
              <a:t>D</a:t>
            </a:r>
            <a:r>
              <a:rPr lang="en-US" sz="2000" dirty="0">
                <a:cs typeface="Calibri"/>
              </a:rPr>
              <a:t>m2 ~ 1 eV</a:t>
            </a:r>
            <a:r>
              <a:rPr lang="en-US" sz="2000" baseline="30000" dirty="0">
                <a:cs typeface="Calibri"/>
              </a:rPr>
              <a:t>2</a:t>
            </a:r>
            <a:r>
              <a:rPr lang="en-US" sz="2000" dirty="0">
                <a:cs typeface="Calibri"/>
              </a:rPr>
              <a:t>,</a:t>
            </a:r>
          </a:p>
          <a:p>
            <a:pPr>
              <a:lnSpc>
                <a:spcPts val="2200"/>
              </a:lnSpc>
            </a:pPr>
            <a:r>
              <a:rPr lang="en-US" sz="2000" dirty="0">
                <a:cs typeface="Calibri"/>
              </a:rPr>
              <a:t>i.e. oscillation length of few meters  </a:t>
            </a:r>
          </a:p>
        </p:txBody>
      </p:sp>
    </p:spTree>
    <p:extLst>
      <p:ext uri="{BB962C8B-B14F-4D97-AF65-F5344CB8AC3E}">
        <p14:creationId xmlns:p14="http://schemas.microsoft.com/office/powerpoint/2010/main" val="1824613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ED0C-0AD0-7A44-92A4-9C4502B6BF49}"/>
              </a:ext>
            </a:extLst>
          </p:cNvPr>
          <p:cNvSpPr>
            <a:spLocks noGrp="1"/>
          </p:cNvSpPr>
          <p:nvPr>
            <p:ph type="title"/>
          </p:nvPr>
        </p:nvSpPr>
        <p:spPr/>
        <p:txBody>
          <a:bodyPr/>
          <a:lstStyle/>
          <a:p>
            <a:r>
              <a:rPr lang="en-US" dirty="0"/>
              <a:t>Synergetic activities within ORNL PD</a:t>
            </a:r>
          </a:p>
        </p:txBody>
      </p:sp>
      <p:sp>
        <p:nvSpPr>
          <p:cNvPr id="3" name="TextBox 2">
            <a:extLst>
              <a:ext uri="{FF2B5EF4-FFF2-40B4-BE49-F238E27FC236}">
                <a16:creationId xmlns:a16="http://schemas.microsoft.com/office/drawing/2014/main" id="{7B958633-C814-5647-AF99-F78A08520414}"/>
              </a:ext>
            </a:extLst>
          </p:cNvPr>
          <p:cNvSpPr txBox="1"/>
          <p:nvPr/>
        </p:nvSpPr>
        <p:spPr>
          <a:xfrm>
            <a:off x="1164920" y="1553227"/>
            <a:ext cx="7941501" cy="3831818"/>
          </a:xfrm>
          <a:prstGeom prst="rect">
            <a:avLst/>
          </a:prstGeom>
          <a:noFill/>
        </p:spPr>
        <p:txBody>
          <a:bodyPr wrap="square" rtlCol="0">
            <a:spAutoFit/>
          </a:bodyPr>
          <a:lstStyle/>
          <a:p>
            <a:pPr>
              <a:lnSpc>
                <a:spcPct val="90000"/>
              </a:lnSpc>
            </a:pPr>
            <a:r>
              <a:rPr lang="en-US" sz="2400" dirty="0">
                <a:latin typeface="+mn-lt"/>
              </a:rPr>
              <a:t>Low Background Materials and Ultrasensitive analytical techniques</a:t>
            </a:r>
          </a:p>
          <a:p>
            <a:pPr algn="l">
              <a:lnSpc>
                <a:spcPct val="90000"/>
              </a:lnSpc>
            </a:pPr>
            <a:endParaRPr lang="en-US" sz="2400" dirty="0">
              <a:latin typeface="+mn-lt"/>
            </a:endParaRPr>
          </a:p>
          <a:p>
            <a:pPr lvl="1">
              <a:lnSpc>
                <a:spcPct val="90000"/>
              </a:lnSpc>
            </a:pPr>
            <a:r>
              <a:rPr lang="en-US" sz="2000" i="1" dirty="0">
                <a:latin typeface="+mn-lt"/>
              </a:rPr>
              <a:t>Accelerator Mass Spectrometry</a:t>
            </a:r>
          </a:p>
          <a:p>
            <a:pPr lvl="1">
              <a:lnSpc>
                <a:spcPct val="90000"/>
              </a:lnSpc>
            </a:pPr>
            <a:r>
              <a:rPr lang="en-US" sz="2000" i="1" dirty="0">
                <a:latin typeface="+mn-lt"/>
              </a:rPr>
              <a:t>Resonant Ionization Laser Spectroscopy in Actinides</a:t>
            </a:r>
          </a:p>
          <a:p>
            <a:pPr lvl="1">
              <a:lnSpc>
                <a:spcPct val="90000"/>
              </a:lnSpc>
            </a:pPr>
            <a:r>
              <a:rPr lang="en-US" sz="2000" i="1" dirty="0">
                <a:latin typeface="+mn-lt"/>
              </a:rPr>
              <a:t>Nuclear Activation Analysis</a:t>
            </a:r>
          </a:p>
          <a:p>
            <a:pPr algn="l">
              <a:lnSpc>
                <a:spcPct val="90000"/>
              </a:lnSpc>
            </a:pPr>
            <a:endParaRPr lang="en-US" sz="2400" dirty="0">
              <a:latin typeface="+mn-lt"/>
            </a:endParaRPr>
          </a:p>
          <a:p>
            <a:pPr algn="l">
              <a:lnSpc>
                <a:spcPct val="90000"/>
              </a:lnSpc>
            </a:pPr>
            <a:r>
              <a:rPr lang="en-US" sz="2400" dirty="0">
                <a:latin typeface="+mn-lt"/>
              </a:rPr>
              <a:t>Total Absorption Spectrometry</a:t>
            </a:r>
          </a:p>
          <a:p>
            <a:pPr algn="l">
              <a:lnSpc>
                <a:spcPct val="90000"/>
              </a:lnSpc>
            </a:pPr>
            <a:endParaRPr lang="en-US" sz="2400" dirty="0">
              <a:latin typeface="+mn-lt"/>
            </a:endParaRPr>
          </a:p>
          <a:p>
            <a:pPr lvl="1">
              <a:lnSpc>
                <a:spcPct val="90000"/>
              </a:lnSpc>
            </a:pPr>
            <a:r>
              <a:rPr lang="en-US" sz="2000" i="1" dirty="0">
                <a:latin typeface="+mn-lt"/>
              </a:rPr>
              <a:t>Beta decay of fission fragments</a:t>
            </a:r>
          </a:p>
          <a:p>
            <a:pPr algn="l">
              <a:lnSpc>
                <a:spcPct val="90000"/>
              </a:lnSpc>
            </a:pPr>
            <a:endParaRPr lang="en-US" sz="2400" dirty="0">
              <a:latin typeface="+mn-lt"/>
            </a:endParaRPr>
          </a:p>
          <a:p>
            <a:pPr algn="l">
              <a:lnSpc>
                <a:spcPct val="90000"/>
              </a:lnSpc>
            </a:pPr>
            <a:endParaRPr lang="en-US" dirty="0">
              <a:latin typeface="+mn-lt"/>
            </a:endParaRPr>
          </a:p>
        </p:txBody>
      </p:sp>
    </p:spTree>
    <p:extLst>
      <p:ext uri="{BB962C8B-B14F-4D97-AF65-F5344CB8AC3E}">
        <p14:creationId xmlns:p14="http://schemas.microsoft.com/office/powerpoint/2010/main" val="1825301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910" y="177801"/>
            <a:ext cx="8626764" cy="535531"/>
          </a:xfrm>
        </p:spPr>
        <p:txBody>
          <a:bodyPr/>
          <a:lstStyle/>
          <a:p>
            <a:r>
              <a:rPr lang="en-US" dirty="0"/>
              <a:t>PROSPECT - concept</a:t>
            </a:r>
          </a:p>
        </p:txBody>
      </p:sp>
      <p:pic>
        <p:nvPicPr>
          <p:cNvPr id="5" name="Picture 4" descr="Prospec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92703"/>
            <a:ext cx="9144000" cy="5155660"/>
          </a:xfrm>
          <a:prstGeom prst="rect">
            <a:avLst/>
          </a:prstGeom>
        </p:spPr>
      </p:pic>
    </p:spTree>
    <p:extLst>
      <p:ext uri="{BB962C8B-B14F-4D97-AF65-F5344CB8AC3E}">
        <p14:creationId xmlns:p14="http://schemas.microsoft.com/office/powerpoint/2010/main" val="191884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2" y="0"/>
            <a:ext cx="9302828" cy="1005840"/>
          </a:xfrm>
        </p:spPr>
        <p:txBody>
          <a:bodyPr/>
          <a:lstStyle/>
          <a:p>
            <a:r>
              <a:rPr lang="en-US" dirty="0"/>
              <a:t>Experimental site: High Flux Isotope Reactor @ORNL</a:t>
            </a:r>
          </a:p>
        </p:txBody>
      </p:sp>
      <p:sp>
        <p:nvSpPr>
          <p:cNvPr id="4" name="Shape 175"/>
          <p:cNvSpPr/>
          <p:nvPr/>
        </p:nvSpPr>
        <p:spPr>
          <a:xfrm>
            <a:off x="4251982" y="5242590"/>
            <a:ext cx="3243196" cy="108747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367022" indent="-285750">
              <a:buSzPct val="100000"/>
              <a:buFont typeface="Arial" charset="0"/>
              <a:buChar char="•"/>
              <a:defRPr sz="1800"/>
            </a:pPr>
            <a:r>
              <a:rPr lang="en-US" sz="1600" dirty="0"/>
              <a:t>E</a:t>
            </a:r>
            <a:r>
              <a:rPr sz="1600" dirty="0"/>
              <a:t>stablished on-site operation</a:t>
            </a:r>
          </a:p>
          <a:p>
            <a:pPr marL="367022" indent="-285750">
              <a:buSzPct val="100000"/>
              <a:buFont typeface="Arial" charset="0"/>
              <a:buChar char="•"/>
              <a:defRPr sz="1800"/>
            </a:pPr>
            <a:r>
              <a:rPr lang="en-US" sz="1600" dirty="0"/>
              <a:t>U</a:t>
            </a:r>
            <a:r>
              <a:rPr sz="1600" dirty="0"/>
              <a:t>ser facility</a:t>
            </a:r>
            <a:r>
              <a:rPr lang="en-US" sz="1600" dirty="0"/>
              <a:t>, easy 24/7 access</a:t>
            </a:r>
            <a:endParaRPr sz="1600" dirty="0"/>
          </a:p>
          <a:p>
            <a:pPr marL="367022" indent="-285750">
              <a:buSzPct val="100000"/>
              <a:buFont typeface="Arial" charset="0"/>
              <a:buChar char="•"/>
              <a:defRPr sz="1800"/>
            </a:pPr>
            <a:r>
              <a:rPr lang="en-US" sz="1600" dirty="0"/>
              <a:t>Exterior access at grade </a:t>
            </a:r>
          </a:p>
          <a:p>
            <a:pPr marL="367022" indent="-285750">
              <a:buSzPct val="100000"/>
              <a:buFont typeface="Arial" charset="0"/>
              <a:buChar char="•"/>
              <a:defRPr sz="1800"/>
            </a:pPr>
            <a:r>
              <a:rPr lang="en-US" sz="1600" dirty="0"/>
              <a:t>Full utility access, incl. internet</a:t>
            </a:r>
          </a:p>
        </p:txBody>
      </p:sp>
      <p:pic>
        <p:nvPicPr>
          <p:cNvPr id="6" name="IMG_3171.png"/>
          <p:cNvPicPr>
            <a:picLocks noChangeAspect="1"/>
          </p:cNvPicPr>
          <p:nvPr/>
        </p:nvPicPr>
        <p:blipFill>
          <a:blip r:embed="rId2">
            <a:extLst/>
          </a:blip>
          <a:stretch>
            <a:fillRect/>
          </a:stretch>
        </p:blipFill>
        <p:spPr>
          <a:xfrm>
            <a:off x="4251983" y="912225"/>
            <a:ext cx="3164147" cy="4218862"/>
          </a:xfrm>
          <a:prstGeom prst="rect">
            <a:avLst/>
          </a:prstGeom>
          <a:ln w="12700"/>
        </p:spPr>
      </p:pic>
      <p:grpSp>
        <p:nvGrpSpPr>
          <p:cNvPr id="14" name="Group 13"/>
          <p:cNvGrpSpPr/>
          <p:nvPr/>
        </p:nvGrpSpPr>
        <p:grpSpPr>
          <a:xfrm>
            <a:off x="7563584" y="3525331"/>
            <a:ext cx="3008671" cy="2794476"/>
            <a:chOff x="4322456" y="3674604"/>
            <a:chExt cx="3008671" cy="2794476"/>
          </a:xfrm>
        </p:grpSpPr>
        <p:pic>
          <p:nvPicPr>
            <p:cNvPr id="5" name="phaseI_HFIR_layout_back_iso.pdf"/>
            <p:cNvPicPr>
              <a:picLocks noChangeAspect="1"/>
            </p:cNvPicPr>
            <p:nvPr/>
          </p:nvPicPr>
          <p:blipFill rotWithShape="1">
            <a:blip r:embed="rId3">
              <a:extLst/>
            </a:blip>
            <a:srcRect l="12191" r="10819" b="8720"/>
            <a:stretch/>
          </p:blipFill>
          <p:spPr>
            <a:xfrm>
              <a:off x="4322456" y="3674604"/>
              <a:ext cx="3008671" cy="2756408"/>
            </a:xfrm>
            <a:prstGeom prst="rect">
              <a:avLst/>
            </a:prstGeom>
            <a:ln w="12700"/>
          </p:spPr>
        </p:pic>
        <p:sp>
          <p:nvSpPr>
            <p:cNvPr id="7" name="Shape 178"/>
            <p:cNvSpPr/>
            <p:nvPr/>
          </p:nvSpPr>
          <p:spPr>
            <a:xfrm>
              <a:off x="6360638" y="5935601"/>
              <a:ext cx="856777" cy="5334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600" b="1">
                  <a:solidFill>
                    <a:srgbClr val="FF2600"/>
                  </a:solidFill>
                </a:defRPr>
              </a:lvl1pPr>
            </a:lstStyle>
            <a:p>
              <a:r>
                <a:rPr sz="1400"/>
                <a:t>HFIR core</a:t>
              </a:r>
            </a:p>
          </p:txBody>
        </p:sp>
        <p:sp>
          <p:nvSpPr>
            <p:cNvPr id="8" name="Shape 179"/>
            <p:cNvSpPr/>
            <p:nvPr/>
          </p:nvSpPr>
          <p:spPr>
            <a:xfrm>
              <a:off x="4736008" y="4253305"/>
              <a:ext cx="1151288" cy="449354"/>
            </a:xfrm>
            <a:prstGeom prst="rect">
              <a:avLst/>
            </a:prstGeom>
            <a:solidFill>
              <a:schemeClr val="bg1">
                <a:lumMod val="75000"/>
                <a:alpha val="78000"/>
              </a:schemeClr>
            </a:solidFill>
            <a:ln w="12700">
              <a:miter lim="400000"/>
            </a:ln>
            <a:extLst>
              <a:ext uri="{C572A759-6A51-4108-AA02-DFA0A04FC94B}">
                <ma14:wrappingTextBoxFlag xmlns="" xmlns:ma14="http://schemas.microsoft.com/office/mac/drawingml/2011/main" val="1"/>
              </a:ext>
            </a:extLst>
          </p:spPr>
          <p:txBody>
            <a:bodyPr wrap="square" lIns="9144" tIns="9144" rIns="9144" bIns="9144" anchor="ctr">
              <a:spAutoFit/>
            </a:bodyPr>
            <a:lstStyle>
              <a:lvl1pPr>
                <a:defRPr sz="1600" b="1">
                  <a:solidFill>
                    <a:srgbClr val="FFFFFF"/>
                  </a:solidFill>
                </a:defRPr>
              </a:lvl1pPr>
            </a:lstStyle>
            <a:p>
              <a:pPr algn="ctr"/>
              <a:r>
                <a:rPr sz="1400" dirty="0">
                  <a:solidFill>
                    <a:schemeClr val="tx1"/>
                  </a:solidFill>
                </a:rPr>
                <a:t>Antineutrino Detector</a:t>
              </a:r>
              <a:r>
                <a:rPr lang="en-US" sz="1400" dirty="0">
                  <a:solidFill>
                    <a:schemeClr val="tx1"/>
                  </a:solidFill>
                </a:rPr>
                <a:t> I</a:t>
              </a:r>
              <a:endParaRPr sz="1400" dirty="0">
                <a:solidFill>
                  <a:schemeClr val="tx1"/>
                </a:solidFill>
              </a:endParaRPr>
            </a:p>
          </p:txBody>
        </p:sp>
      </p:grpSp>
      <p:grpSp>
        <p:nvGrpSpPr>
          <p:cNvPr id="13" name="Group 12"/>
          <p:cNvGrpSpPr/>
          <p:nvPr/>
        </p:nvGrpSpPr>
        <p:grpSpPr>
          <a:xfrm>
            <a:off x="7502287" y="904951"/>
            <a:ext cx="3070867" cy="2566035"/>
            <a:chOff x="4287137" y="1024371"/>
            <a:chExt cx="3070867" cy="2566035"/>
          </a:xfrm>
        </p:grpSpPr>
        <p:pic>
          <p:nvPicPr>
            <p:cNvPr id="3" name="IMG_7640.jpeg"/>
            <p:cNvPicPr>
              <a:picLocks noChangeAspect="1"/>
            </p:cNvPicPr>
            <p:nvPr/>
          </p:nvPicPr>
          <p:blipFill rotWithShape="1">
            <a:blip r:embed="rId4">
              <a:extLst/>
            </a:blip>
            <a:srcRect l="10271"/>
            <a:stretch/>
          </p:blipFill>
          <p:spPr>
            <a:xfrm>
              <a:off x="4287137" y="1024371"/>
              <a:ext cx="3069968" cy="2566035"/>
            </a:xfrm>
            <a:prstGeom prst="rect">
              <a:avLst/>
            </a:prstGeom>
            <a:ln w="12700"/>
          </p:spPr>
        </p:pic>
        <p:sp>
          <p:nvSpPr>
            <p:cNvPr id="10" name="Shape 172"/>
            <p:cNvSpPr/>
            <p:nvPr/>
          </p:nvSpPr>
          <p:spPr>
            <a:xfrm>
              <a:off x="4482655" y="1581343"/>
              <a:ext cx="1122935" cy="233910"/>
            </a:xfrm>
            <a:prstGeom prst="rect">
              <a:avLst/>
            </a:prstGeom>
            <a:solidFill>
              <a:schemeClr val="bg1">
                <a:lumMod val="75000"/>
                <a:alpha val="78000"/>
              </a:schemeClr>
            </a:solidFill>
            <a:ln w="12700">
              <a:miter lim="400000"/>
            </a:ln>
            <a:extLst>
              <a:ext uri="{C572A759-6A51-4108-AA02-DFA0A04FC94B}">
                <ma14:wrappingTextBoxFlag xmlns="" xmlns:ma14="http://schemas.microsoft.com/office/mac/drawingml/2011/main" val="1"/>
              </a:ext>
            </a:extLst>
          </p:spPr>
          <p:txBody>
            <a:bodyPr wrap="none" lIns="9144" tIns="9144" rIns="9144" bIns="9144" anchor="ctr">
              <a:spAutoFit/>
            </a:bodyPr>
            <a:lstStyle>
              <a:lvl1pPr>
                <a:defRPr sz="1800"/>
              </a:lvl1pPr>
            </a:lstStyle>
            <a:p>
              <a:pPr algn="ctr"/>
              <a:r>
                <a:rPr sz="1400" b="1" dirty="0"/>
                <a:t>exterior door</a:t>
              </a:r>
            </a:p>
          </p:txBody>
        </p:sp>
        <p:sp>
          <p:nvSpPr>
            <p:cNvPr id="11" name="Shape 173"/>
            <p:cNvSpPr/>
            <p:nvPr/>
          </p:nvSpPr>
          <p:spPr>
            <a:xfrm>
              <a:off x="6203484" y="1698298"/>
              <a:ext cx="1013931" cy="233910"/>
            </a:xfrm>
            <a:prstGeom prst="rect">
              <a:avLst/>
            </a:prstGeom>
            <a:solidFill>
              <a:schemeClr val="bg1">
                <a:lumMod val="75000"/>
                <a:alpha val="78000"/>
              </a:schemeClr>
            </a:solidFill>
            <a:ln w="12700">
              <a:miter lim="400000"/>
            </a:ln>
            <a:extLst>
              <a:ext uri="{C572A759-6A51-4108-AA02-DFA0A04FC94B}">
                <ma14:wrappingTextBoxFlag xmlns="" xmlns:ma14="http://schemas.microsoft.com/office/mac/drawingml/2011/main" val="1"/>
              </a:ext>
            </a:extLst>
          </p:spPr>
          <p:txBody>
            <a:bodyPr wrap="none" lIns="9144" tIns="9144" rIns="9144" bIns="9144" anchor="ctr">
              <a:spAutoFit/>
            </a:bodyPr>
            <a:lstStyle>
              <a:lvl1pPr>
                <a:defRPr sz="1800"/>
              </a:lvl1pPr>
            </a:lstStyle>
            <a:p>
              <a:pPr algn="ctr"/>
              <a:r>
                <a:rPr sz="1400" b="1"/>
                <a:t>reactor wall</a:t>
              </a:r>
            </a:p>
          </p:txBody>
        </p:sp>
        <p:sp>
          <p:nvSpPr>
            <p:cNvPr id="12" name="Shape 174"/>
            <p:cNvSpPr/>
            <p:nvPr/>
          </p:nvSpPr>
          <p:spPr>
            <a:xfrm>
              <a:off x="5311652" y="3266837"/>
              <a:ext cx="2046352" cy="242761"/>
            </a:xfrm>
            <a:prstGeom prst="rect">
              <a:avLst/>
            </a:prstGeom>
            <a:solidFill>
              <a:schemeClr val="bg1">
                <a:lumMod val="75000"/>
                <a:alpha val="78000"/>
              </a:schemeClr>
            </a:solidFill>
            <a:ln w="12700">
              <a:miter lim="400000"/>
            </a:ln>
            <a:extLst>
              <a:ext uri="{C572A759-6A51-4108-AA02-DFA0A04FC94B}">
                <ma14:wrappingTextBoxFlag xmlns="" xmlns:ma14="http://schemas.microsoft.com/office/mac/drawingml/2011/main" val="1"/>
              </a:ext>
            </a:extLst>
          </p:spPr>
          <p:txBody>
            <a:bodyPr wrap="square" lIns="9144" tIns="9144" rIns="9144" bIns="9144" anchor="ctr">
              <a:spAutoFit/>
            </a:bodyPr>
            <a:lstStyle>
              <a:lvl1pPr>
                <a:defRPr sz="1700"/>
              </a:lvl1pPr>
            </a:lstStyle>
            <a:p>
              <a:pPr algn="ctr"/>
              <a:r>
                <a:rPr sz="1400" b="1" dirty="0"/>
                <a:t>PROSPECT-20 shield</a:t>
              </a:r>
            </a:p>
          </p:txBody>
        </p:sp>
      </p:grpSp>
      <p:pic>
        <p:nvPicPr>
          <p:cNvPr id="16" name="pasted-image.tif"/>
          <p:cNvPicPr>
            <a:picLocks noChangeAspect="1"/>
          </p:cNvPicPr>
          <p:nvPr/>
        </p:nvPicPr>
        <p:blipFill>
          <a:blip r:embed="rId5">
            <a:extLst/>
          </a:blip>
          <a:stretch>
            <a:fillRect/>
          </a:stretch>
        </p:blipFill>
        <p:spPr>
          <a:xfrm>
            <a:off x="1839719" y="1335023"/>
            <a:ext cx="2041335" cy="1527870"/>
          </a:xfrm>
          <a:prstGeom prst="rect">
            <a:avLst/>
          </a:prstGeom>
          <a:ln w="3175">
            <a:solidFill>
              <a:srgbClr val="000000"/>
            </a:solidFill>
            <a:miter lim="400000"/>
          </a:ln>
        </p:spPr>
      </p:pic>
      <p:sp>
        <p:nvSpPr>
          <p:cNvPr id="17" name="Rectangle 16"/>
          <p:cNvSpPr/>
          <p:nvPr/>
        </p:nvSpPr>
        <p:spPr>
          <a:xfrm>
            <a:off x="1632155" y="877373"/>
            <a:ext cx="4481103" cy="356508"/>
          </a:xfrm>
          <a:prstGeom prst="rect">
            <a:avLst/>
          </a:prstGeom>
        </p:spPr>
        <p:txBody>
          <a:bodyPr wrap="square">
            <a:spAutoFit/>
          </a:bodyPr>
          <a:lstStyle/>
          <a:p>
            <a:pPr>
              <a:lnSpc>
                <a:spcPts val="2200"/>
              </a:lnSpc>
            </a:pPr>
            <a:r>
              <a:rPr lang="en-US" dirty="0">
                <a:solidFill>
                  <a:schemeClr val="tx2">
                    <a:lumMod val="60000"/>
                    <a:lumOff val="40000"/>
                  </a:schemeClr>
                </a:solidFill>
                <a:cs typeface="Calibri"/>
              </a:rPr>
              <a:t>Compact Reactor Core</a:t>
            </a:r>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r="53135"/>
          <a:stretch/>
        </p:blipFill>
        <p:spPr>
          <a:xfrm>
            <a:off x="1524001" y="4222992"/>
            <a:ext cx="2703627" cy="2117104"/>
          </a:xfrm>
          <a:prstGeom prst="rect">
            <a:avLst/>
          </a:prstGeom>
        </p:spPr>
      </p:pic>
      <p:sp>
        <p:nvSpPr>
          <p:cNvPr id="19" name="Shape 162"/>
          <p:cNvSpPr/>
          <p:nvPr/>
        </p:nvSpPr>
        <p:spPr>
          <a:xfrm>
            <a:off x="1839718" y="2949753"/>
            <a:ext cx="2264810" cy="1303240"/>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p>
            <a:pPr defTabSz="410765">
              <a:defRPr sz="1600">
                <a:uFillTx/>
              </a:defRPr>
            </a:pPr>
            <a:r>
              <a:rPr lang="en-US" sz="1600" b="1" dirty="0"/>
              <a:t>P</a:t>
            </a:r>
            <a:r>
              <a:rPr sz="1600" b="1" dirty="0"/>
              <a:t>ower:</a:t>
            </a:r>
            <a:r>
              <a:rPr sz="1600" dirty="0"/>
              <a:t> 85 MW</a:t>
            </a:r>
          </a:p>
          <a:p>
            <a:pPr defTabSz="410765">
              <a:defRPr sz="1600">
                <a:uFillTx/>
              </a:defRPr>
            </a:pPr>
            <a:r>
              <a:rPr lang="en-US" sz="1600" b="1" dirty="0"/>
              <a:t>F</a:t>
            </a:r>
            <a:r>
              <a:rPr sz="1600" b="1" dirty="0"/>
              <a:t>uel:</a:t>
            </a:r>
            <a:r>
              <a:rPr sz="1600" dirty="0"/>
              <a:t> </a:t>
            </a:r>
            <a:r>
              <a:rPr lang="en-US" sz="1600" dirty="0"/>
              <a:t>HEU </a:t>
            </a:r>
            <a:r>
              <a:rPr sz="1600" dirty="0"/>
              <a:t>(</a:t>
            </a:r>
            <a:r>
              <a:rPr sz="1600" baseline="31999" dirty="0"/>
              <a:t>235</a:t>
            </a:r>
            <a:r>
              <a:rPr sz="1600" dirty="0"/>
              <a:t>U)</a:t>
            </a:r>
          </a:p>
          <a:p>
            <a:pPr defTabSz="410765">
              <a:defRPr sz="1600">
                <a:uFillTx/>
              </a:defRPr>
            </a:pPr>
            <a:r>
              <a:rPr lang="en-US" sz="1600" b="1" dirty="0"/>
              <a:t>C</a:t>
            </a:r>
            <a:r>
              <a:rPr sz="1600" b="1" dirty="0"/>
              <a:t>ore shape:</a:t>
            </a:r>
            <a:r>
              <a:rPr sz="1600" dirty="0"/>
              <a:t> cylindrical</a:t>
            </a:r>
          </a:p>
          <a:p>
            <a:pPr defTabSz="410765">
              <a:defRPr sz="1600">
                <a:uFillTx/>
              </a:defRPr>
            </a:pPr>
            <a:r>
              <a:rPr lang="en-US" sz="1600" b="1" dirty="0"/>
              <a:t>S</a:t>
            </a:r>
            <a:r>
              <a:rPr sz="1600" b="1" dirty="0"/>
              <a:t>ize:</a:t>
            </a:r>
            <a:r>
              <a:rPr sz="1600" dirty="0"/>
              <a:t> h=0.5m r=0.2m</a:t>
            </a:r>
          </a:p>
          <a:p>
            <a:pPr defTabSz="410765">
              <a:defRPr sz="1600" b="1">
                <a:uFillTx/>
              </a:defRPr>
            </a:pPr>
            <a:r>
              <a:rPr lang="en-US" sz="1600" dirty="0"/>
              <a:t>D</a:t>
            </a:r>
            <a:r>
              <a:rPr sz="1600" dirty="0"/>
              <a:t>uty-cycle: 41%</a:t>
            </a:r>
          </a:p>
        </p:txBody>
      </p:sp>
    </p:spTree>
    <p:extLst>
      <p:ext uri="{BB962C8B-B14F-4D97-AF65-F5344CB8AC3E}">
        <p14:creationId xmlns:p14="http://schemas.microsoft.com/office/powerpoint/2010/main" val="162903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64">
            <a:extLst>
              <a:ext uri="{FF2B5EF4-FFF2-40B4-BE49-F238E27FC236}">
                <a16:creationId xmlns:a16="http://schemas.microsoft.com/office/drawing/2014/main" id="{258145A1-1C78-6A48-B409-75814265336B}"/>
              </a:ext>
            </a:extLst>
          </p:cNvPr>
          <p:cNvSpPr>
            <a:spLocks noGrp="1"/>
          </p:cNvSpPr>
          <p:nvPr>
            <p:ph type="title"/>
          </p:nvPr>
        </p:nvSpPr>
        <p:spPr>
          <a:xfrm>
            <a:off x="343593" y="320041"/>
            <a:ext cx="5927260" cy="50782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spcBef>
                <a:spcPts val="2600"/>
              </a:spcBef>
              <a:defRPr sz="3000" b="1"/>
            </a:lvl1pPr>
          </a:lstStyle>
          <a:p>
            <a:r>
              <a:rPr b="0" dirty="0">
                <a:latin typeface="+mj-lt"/>
                <a:cs typeface="Arial Narrow"/>
              </a:rPr>
              <a:t>Neutrino flux</a:t>
            </a:r>
            <a:r>
              <a:rPr lang="en-US" b="0" dirty="0">
                <a:latin typeface="+mj-lt"/>
                <a:cs typeface="Arial Narrow"/>
              </a:rPr>
              <a:t> origin and spectra</a:t>
            </a:r>
            <a:endParaRPr b="0" dirty="0">
              <a:latin typeface="+mj-lt"/>
              <a:cs typeface="Arial Narrow"/>
            </a:endParaRPr>
          </a:p>
        </p:txBody>
      </p:sp>
      <p:pic>
        <p:nvPicPr>
          <p:cNvPr id="6" name="image43.png" descr="snsdiagram.png">
            <a:extLst>
              <a:ext uri="{FF2B5EF4-FFF2-40B4-BE49-F238E27FC236}">
                <a16:creationId xmlns:a16="http://schemas.microsoft.com/office/drawing/2014/main" id="{FFD6B6CA-D441-D441-9F5A-D8D378273F7F}"/>
              </a:ext>
            </a:extLst>
          </p:cNvPr>
          <p:cNvPicPr>
            <a:picLocks noChangeAspect="1"/>
          </p:cNvPicPr>
          <p:nvPr/>
        </p:nvPicPr>
        <p:blipFill>
          <a:blip r:embed="rId2">
            <a:extLst/>
          </a:blip>
          <a:stretch>
            <a:fillRect/>
          </a:stretch>
        </p:blipFill>
        <p:spPr>
          <a:xfrm>
            <a:off x="8126513" y="12192301"/>
            <a:ext cx="4269809" cy="2275195"/>
          </a:xfrm>
          <a:prstGeom prst="rect">
            <a:avLst/>
          </a:prstGeom>
          <a:ln w="12700">
            <a:miter lim="400000"/>
          </a:ln>
        </p:spPr>
      </p:pic>
      <p:pic>
        <p:nvPicPr>
          <p:cNvPr id="7" name="image43.png" descr="snsdiagram.png">
            <a:extLst>
              <a:ext uri="{FF2B5EF4-FFF2-40B4-BE49-F238E27FC236}">
                <a16:creationId xmlns:a16="http://schemas.microsoft.com/office/drawing/2014/main" id="{EAC001B4-F31D-DA4B-BBBA-A3B55FB85225}"/>
              </a:ext>
            </a:extLst>
          </p:cNvPr>
          <p:cNvPicPr>
            <a:picLocks noChangeAspect="1"/>
          </p:cNvPicPr>
          <p:nvPr/>
        </p:nvPicPr>
        <p:blipFill>
          <a:blip r:embed="rId2">
            <a:extLst/>
          </a:blip>
          <a:stretch>
            <a:fillRect/>
          </a:stretch>
        </p:blipFill>
        <p:spPr>
          <a:xfrm>
            <a:off x="8278913" y="12344701"/>
            <a:ext cx="4269809" cy="2275195"/>
          </a:xfrm>
          <a:prstGeom prst="rect">
            <a:avLst/>
          </a:prstGeom>
          <a:ln w="12700">
            <a:miter lim="400000"/>
          </a:ln>
        </p:spPr>
      </p:pic>
      <p:pic>
        <p:nvPicPr>
          <p:cNvPr id="8" name="image43.png" descr="snsdiagram.png">
            <a:extLst>
              <a:ext uri="{FF2B5EF4-FFF2-40B4-BE49-F238E27FC236}">
                <a16:creationId xmlns:a16="http://schemas.microsoft.com/office/drawing/2014/main" id="{2488B237-9B75-6241-A25C-B8B5227457A9}"/>
              </a:ext>
            </a:extLst>
          </p:cNvPr>
          <p:cNvPicPr>
            <a:picLocks noChangeAspect="1"/>
          </p:cNvPicPr>
          <p:nvPr/>
        </p:nvPicPr>
        <p:blipFill>
          <a:blip r:embed="rId2">
            <a:extLst/>
          </a:blip>
          <a:stretch>
            <a:fillRect/>
          </a:stretch>
        </p:blipFill>
        <p:spPr>
          <a:xfrm>
            <a:off x="2000364" y="4534323"/>
            <a:ext cx="3663732" cy="1952243"/>
          </a:xfrm>
          <a:prstGeom prst="rect">
            <a:avLst/>
          </a:prstGeom>
          <a:ln w="12700">
            <a:miter lim="400000"/>
          </a:ln>
        </p:spPr>
      </p:pic>
      <p:sp>
        <p:nvSpPr>
          <p:cNvPr id="9" name="Shape 166">
            <a:extLst>
              <a:ext uri="{FF2B5EF4-FFF2-40B4-BE49-F238E27FC236}">
                <a16:creationId xmlns:a16="http://schemas.microsoft.com/office/drawing/2014/main" id="{68218CB6-B4D8-824E-87F9-710C8A338728}"/>
              </a:ext>
            </a:extLst>
          </p:cNvPr>
          <p:cNvSpPr/>
          <p:nvPr/>
        </p:nvSpPr>
        <p:spPr>
          <a:xfrm>
            <a:off x="10009253" y="11490843"/>
            <a:ext cx="1200805" cy="461661"/>
          </a:xfrm>
          <a:prstGeom prst="rect">
            <a:avLst/>
          </a:prstGeom>
          <a:solidFill>
            <a:srgbClr val="FFFFFF"/>
          </a:solidFill>
          <a:ln w="25400">
            <a:solidFill>
              <a:srgbClr val="C0DDD9"/>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2400">
                <a:latin typeface="+mj-lt"/>
                <a:ea typeface="+mj-ea"/>
                <a:cs typeface="+mj-cs"/>
                <a:sym typeface="Calibri"/>
              </a:defRPr>
            </a:lvl1pPr>
          </a:lstStyle>
          <a:p>
            <a:r>
              <a:rPr dirty="0">
                <a:latin typeface="Arial Narrow"/>
                <a:cs typeface="Arial Narrow"/>
              </a:rPr>
              <a:t>Spallation</a:t>
            </a:r>
          </a:p>
        </p:txBody>
      </p:sp>
      <p:sp>
        <p:nvSpPr>
          <p:cNvPr id="11" name="Shape 166">
            <a:extLst>
              <a:ext uri="{FF2B5EF4-FFF2-40B4-BE49-F238E27FC236}">
                <a16:creationId xmlns:a16="http://schemas.microsoft.com/office/drawing/2014/main" id="{BE2E6FFC-7349-BE47-A522-24F3E013FC41}"/>
              </a:ext>
            </a:extLst>
          </p:cNvPr>
          <p:cNvSpPr/>
          <p:nvPr/>
        </p:nvSpPr>
        <p:spPr>
          <a:xfrm>
            <a:off x="343593" y="4174538"/>
            <a:ext cx="1220843" cy="707882"/>
          </a:xfrm>
          <a:prstGeom prst="rect">
            <a:avLst/>
          </a:prstGeom>
          <a:solidFill>
            <a:srgbClr val="FFFFFF"/>
          </a:solidFill>
          <a:ln w="25400">
            <a:solidFill>
              <a:srgbClr val="C0DDD9"/>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xmlns:lc="http://schemas.openxmlformats.org/drawingml/2006/lockedCanvas"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9pPr>
          </a:lstStyle>
          <a:p>
            <a:r>
              <a:rPr lang="en-US" sz="2000" dirty="0">
                <a:latin typeface="Arial" panose="020B0604020202020204" pitchFamily="34" charset="0"/>
                <a:cs typeface="Arial" panose="020B0604020202020204" pitchFamily="34" charset="0"/>
              </a:rPr>
              <a:t>SNS</a:t>
            </a:r>
          </a:p>
          <a:p>
            <a:r>
              <a:rPr sz="2000" dirty="0">
                <a:latin typeface="Arial" panose="020B0604020202020204" pitchFamily="34" charset="0"/>
                <a:cs typeface="Arial" panose="020B0604020202020204" pitchFamily="34" charset="0"/>
              </a:rPr>
              <a:t>Spallation</a:t>
            </a:r>
          </a:p>
        </p:txBody>
      </p:sp>
      <p:sp>
        <p:nvSpPr>
          <p:cNvPr id="13" name="TextBox 12">
            <a:extLst>
              <a:ext uri="{FF2B5EF4-FFF2-40B4-BE49-F238E27FC236}">
                <a16:creationId xmlns:a16="http://schemas.microsoft.com/office/drawing/2014/main" id="{F468C27A-5480-9C4B-B65D-B63A5E0A10B4}"/>
              </a:ext>
            </a:extLst>
          </p:cNvPr>
          <p:cNvSpPr txBox="1"/>
          <p:nvPr/>
        </p:nvSpPr>
        <p:spPr>
          <a:xfrm>
            <a:off x="9837219" y="4728768"/>
            <a:ext cx="2309430" cy="1200329"/>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Large Flux </a:t>
            </a:r>
          </a:p>
          <a:p>
            <a:r>
              <a:rPr lang="en-US" dirty="0">
                <a:latin typeface="Arial Narrow" panose="020B0604020202020204" pitchFamily="34" charset="0"/>
                <a:cs typeface="Arial Narrow" panose="020B0604020202020204" pitchFamily="34" charset="0"/>
              </a:rPr>
              <a:t>Few tens-of-MeV, Sharply-pulsed timing Background rejection</a:t>
            </a:r>
          </a:p>
        </p:txBody>
      </p:sp>
      <p:pic>
        <p:nvPicPr>
          <p:cNvPr id="14" name="image44.png">
            <a:extLst>
              <a:ext uri="{FF2B5EF4-FFF2-40B4-BE49-F238E27FC236}">
                <a16:creationId xmlns:a16="http://schemas.microsoft.com/office/drawing/2014/main" id="{1E9FDC84-9BD3-C84A-9786-28312D2EF6BC}"/>
              </a:ext>
            </a:extLst>
          </p:cNvPr>
          <p:cNvPicPr>
            <a:picLocks noChangeAspect="1"/>
          </p:cNvPicPr>
          <p:nvPr/>
        </p:nvPicPr>
        <p:blipFill>
          <a:blip r:embed="rId3">
            <a:extLst/>
          </a:blip>
          <a:stretch>
            <a:fillRect/>
          </a:stretch>
        </p:blipFill>
        <p:spPr>
          <a:xfrm>
            <a:off x="5970434" y="4081314"/>
            <a:ext cx="3866785" cy="2619050"/>
          </a:xfrm>
          <a:prstGeom prst="rect">
            <a:avLst/>
          </a:prstGeom>
          <a:ln w="12700">
            <a:miter lim="400000"/>
          </a:ln>
        </p:spPr>
      </p:pic>
      <p:sp>
        <p:nvSpPr>
          <p:cNvPr id="18" name="Shape 167">
            <a:extLst>
              <a:ext uri="{FF2B5EF4-FFF2-40B4-BE49-F238E27FC236}">
                <a16:creationId xmlns:a16="http://schemas.microsoft.com/office/drawing/2014/main" id="{BDC43FB1-2986-D947-8E68-E2CD1555BAA8}"/>
              </a:ext>
            </a:extLst>
          </p:cNvPr>
          <p:cNvSpPr/>
          <p:nvPr/>
        </p:nvSpPr>
        <p:spPr>
          <a:xfrm>
            <a:off x="343593" y="1079519"/>
            <a:ext cx="906654" cy="707882"/>
          </a:xfrm>
          <a:prstGeom prst="rect">
            <a:avLst/>
          </a:prstGeom>
          <a:solidFill>
            <a:srgbClr val="FFFFFF"/>
          </a:solidFill>
          <a:ln w="25400">
            <a:solidFill>
              <a:srgbClr val="C0DDD9"/>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xmlns:lc="http://schemas.openxmlformats.org/drawingml/2006/lockedCanvas"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9pPr>
          </a:lstStyle>
          <a:p>
            <a:r>
              <a:rPr lang="en-US" sz="2000" dirty="0">
                <a:latin typeface="Arial" panose="020B0604020202020204" pitchFamily="34" charset="0"/>
                <a:cs typeface="Arial" panose="020B0604020202020204" pitchFamily="34" charset="0"/>
              </a:rPr>
              <a:t>HFIR</a:t>
            </a:r>
          </a:p>
          <a:p>
            <a:r>
              <a:rPr sz="2000" dirty="0">
                <a:latin typeface="Arial" panose="020B0604020202020204" pitchFamily="34" charset="0"/>
                <a:cs typeface="Arial" panose="020B0604020202020204" pitchFamily="34" charset="0"/>
              </a:rPr>
              <a:t>Fission</a:t>
            </a:r>
          </a:p>
        </p:txBody>
      </p:sp>
      <p:sp>
        <p:nvSpPr>
          <p:cNvPr id="20" name="Shape 170">
            <a:extLst>
              <a:ext uri="{FF2B5EF4-FFF2-40B4-BE49-F238E27FC236}">
                <a16:creationId xmlns:a16="http://schemas.microsoft.com/office/drawing/2014/main" id="{08933C4F-CC25-0E44-8B17-12DFCC22E934}"/>
              </a:ext>
            </a:extLst>
          </p:cNvPr>
          <p:cNvSpPr/>
          <p:nvPr/>
        </p:nvSpPr>
        <p:spPr>
          <a:xfrm>
            <a:off x="2000364" y="6468254"/>
            <a:ext cx="3322380" cy="400105"/>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9pPr>
          </a:lstStyle>
          <a:p>
            <a:r>
              <a:rPr sz="2000" dirty="0">
                <a:latin typeface="Arial Narrow" panose="020B0604020202020204" pitchFamily="34" charset="0"/>
                <a:cs typeface="Arial Narrow" panose="020B0604020202020204" pitchFamily="34" charset="0"/>
              </a:rPr>
              <a:t>Pion-decay-at-rest neutrino source</a:t>
            </a:r>
          </a:p>
        </p:txBody>
      </p:sp>
      <p:pic>
        <p:nvPicPr>
          <p:cNvPr id="22" name="image45.gif">
            <a:extLst>
              <a:ext uri="{FF2B5EF4-FFF2-40B4-BE49-F238E27FC236}">
                <a16:creationId xmlns:a16="http://schemas.microsoft.com/office/drawing/2014/main" id="{663635BB-651B-2A4A-AD31-575A96662257}"/>
              </a:ext>
            </a:extLst>
          </p:cNvPr>
          <p:cNvPicPr>
            <a:picLocks noChangeAspect="1"/>
          </p:cNvPicPr>
          <p:nvPr/>
        </p:nvPicPr>
        <p:blipFill>
          <a:blip r:embed="rId4">
            <a:extLst/>
          </a:blip>
          <a:stretch>
            <a:fillRect/>
          </a:stretch>
        </p:blipFill>
        <p:spPr>
          <a:xfrm>
            <a:off x="2397069" y="956982"/>
            <a:ext cx="2679558" cy="2533930"/>
          </a:xfrm>
          <a:prstGeom prst="rect">
            <a:avLst/>
          </a:prstGeom>
          <a:ln w="12700">
            <a:miter lim="400000"/>
          </a:ln>
        </p:spPr>
      </p:pic>
      <p:sp>
        <p:nvSpPr>
          <p:cNvPr id="23" name="Shape 172">
            <a:extLst>
              <a:ext uri="{FF2B5EF4-FFF2-40B4-BE49-F238E27FC236}">
                <a16:creationId xmlns:a16="http://schemas.microsoft.com/office/drawing/2014/main" id="{E36E253F-32F1-DB4A-A715-5057EAB450BD}"/>
              </a:ext>
            </a:extLst>
          </p:cNvPr>
          <p:cNvSpPr/>
          <p:nvPr/>
        </p:nvSpPr>
        <p:spPr>
          <a:xfrm>
            <a:off x="2000364" y="3805210"/>
            <a:ext cx="3431172" cy="400105"/>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9pPr>
          </a:lstStyle>
          <a:p>
            <a:pPr>
              <a:defRPr sz="3000">
                <a:latin typeface="Arial Narrow"/>
                <a:ea typeface="Arial Narrow"/>
                <a:cs typeface="Arial Narrow"/>
                <a:sym typeface="Arial Narrow"/>
              </a:defRPr>
            </a:pPr>
            <a:r>
              <a:rPr sz="2000" dirty="0">
                <a:latin typeface="Arial Narrow" panose="020B0604020202020204" pitchFamily="34" charset="0"/>
                <a:ea typeface="Apple Symbols" panose="02000000000000000000" pitchFamily="2" charset="-79"/>
                <a:cs typeface="Arial Narrow" panose="020B0604020202020204" pitchFamily="34" charset="0"/>
              </a:rPr>
              <a:t>Beta decay </a:t>
            </a:r>
            <a:r>
              <a:rPr sz="2000" dirty="0">
                <a:latin typeface="Arial Narrow" panose="020B0604020202020204" pitchFamily="34" charset="0"/>
                <a:cs typeface="Arial Narrow" panose="020B0604020202020204" pitchFamily="34" charset="0"/>
              </a:rPr>
              <a:t>fission fragments (v</a:t>
            </a:r>
            <a:r>
              <a:rPr sz="2000" baseline="-25000" dirty="0">
                <a:latin typeface="Arial Narrow" panose="020B0604020202020204" pitchFamily="34" charset="0"/>
                <a:cs typeface="Arial Narrow" panose="020B0604020202020204" pitchFamily="34" charset="0"/>
              </a:rPr>
              <a:t>e</a:t>
            </a:r>
            <a:r>
              <a:rPr sz="2000" dirty="0">
                <a:latin typeface="Arial Narrow" panose="020B0604020202020204" pitchFamily="34" charset="0"/>
                <a:cs typeface="Arial Narrow" panose="020B0604020202020204" pitchFamily="34" charset="0"/>
              </a:rPr>
              <a:t>)</a:t>
            </a:r>
          </a:p>
        </p:txBody>
      </p:sp>
      <p:sp>
        <p:nvSpPr>
          <p:cNvPr id="25" name="Shape 173">
            <a:extLst>
              <a:ext uri="{FF2B5EF4-FFF2-40B4-BE49-F238E27FC236}">
                <a16:creationId xmlns:a16="http://schemas.microsoft.com/office/drawing/2014/main" id="{C5434A0D-D0E2-714D-BC15-CC3821BAFD73}"/>
              </a:ext>
            </a:extLst>
          </p:cNvPr>
          <p:cNvSpPr/>
          <p:nvPr/>
        </p:nvSpPr>
        <p:spPr>
          <a:xfrm>
            <a:off x="4793057" y="3839488"/>
            <a:ext cx="265021" cy="1"/>
          </a:xfrm>
          <a:prstGeom prst="line">
            <a:avLst/>
          </a:prstGeom>
          <a:ln w="25400">
            <a:solidFill>
              <a:srgbClr val="000000"/>
            </a:solidFill>
          </a:ln>
          <a:effectLst>
            <a:outerShdw blurRad="38100" dist="20000" dir="5400000" rotWithShape="0">
              <a:srgbClr val="000000">
                <a:alpha val="38000"/>
              </a:srgbClr>
            </a:outerShdw>
          </a:effectLst>
        </p:spPr>
        <p:txBody>
          <a:bodyPr lIns="45718" tIns="45718" rIns="45718" bIns="45718"/>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9pPr>
          </a:lstStyle>
          <a:p>
            <a:endParaRPr/>
          </a:p>
        </p:txBody>
      </p:sp>
      <p:pic>
        <p:nvPicPr>
          <p:cNvPr id="30" name="image11.png">
            <a:extLst>
              <a:ext uri="{FF2B5EF4-FFF2-40B4-BE49-F238E27FC236}">
                <a16:creationId xmlns:a16="http://schemas.microsoft.com/office/drawing/2014/main" id="{0F70EBF4-DF97-954E-AC91-EFCBD188C161}"/>
              </a:ext>
            </a:extLst>
          </p:cNvPr>
          <p:cNvPicPr>
            <a:picLocks noChangeAspect="1"/>
          </p:cNvPicPr>
          <p:nvPr/>
        </p:nvPicPr>
        <p:blipFill>
          <a:blip r:embed="rId5">
            <a:extLst/>
          </a:blip>
          <a:stretch>
            <a:fillRect/>
          </a:stretch>
        </p:blipFill>
        <p:spPr>
          <a:xfrm>
            <a:off x="5860706" y="987367"/>
            <a:ext cx="3667342" cy="3093947"/>
          </a:xfrm>
          <a:prstGeom prst="rect">
            <a:avLst/>
          </a:prstGeom>
          <a:ln w="12700" cap="flat">
            <a:noFill/>
            <a:miter lim="400000"/>
          </a:ln>
          <a:effectLst/>
        </p:spPr>
      </p:pic>
      <p:sp>
        <p:nvSpPr>
          <p:cNvPr id="32" name="Shape 171">
            <a:extLst>
              <a:ext uri="{FF2B5EF4-FFF2-40B4-BE49-F238E27FC236}">
                <a16:creationId xmlns:a16="http://schemas.microsoft.com/office/drawing/2014/main" id="{F2C2C2E9-A083-BC49-A0BD-BA57432888B2}"/>
              </a:ext>
            </a:extLst>
          </p:cNvPr>
          <p:cNvSpPr/>
          <p:nvPr/>
        </p:nvSpPr>
        <p:spPr>
          <a:xfrm>
            <a:off x="9904693" y="1965165"/>
            <a:ext cx="1682508" cy="923326"/>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585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n-lt"/>
                <a:ea typeface="+mn-ea"/>
                <a:cs typeface="+mn-cs"/>
                <a:sym typeface="Helvetica"/>
              </a:defRPr>
            </a:lvl9pPr>
          </a:lstStyle>
          <a:p>
            <a:pPr>
              <a:defRPr sz="3000">
                <a:latin typeface="Arial Narrow"/>
                <a:ea typeface="Arial Narrow"/>
                <a:cs typeface="Arial Narrow"/>
                <a:sym typeface="Arial Narrow"/>
              </a:defRPr>
            </a:pPr>
            <a:r>
              <a:rPr sz="1800" dirty="0">
                <a:latin typeface="Arial Narrow" panose="020B0604020202020204" pitchFamily="34" charset="0"/>
                <a:cs typeface="Arial Narrow" panose="020B0604020202020204" pitchFamily="34" charset="0"/>
              </a:rPr>
              <a:t>Huge flux</a:t>
            </a:r>
            <a:endParaRPr lang="en-US" sz="1800" dirty="0">
              <a:latin typeface="Arial Narrow" panose="020B0604020202020204" pitchFamily="34" charset="0"/>
              <a:cs typeface="Arial Narrow" panose="020B0604020202020204" pitchFamily="34" charset="0"/>
            </a:endParaRPr>
          </a:p>
          <a:p>
            <a:pPr>
              <a:defRPr sz="3000">
                <a:latin typeface="Arial Narrow"/>
                <a:ea typeface="Arial Narrow"/>
                <a:cs typeface="Arial Narrow"/>
                <a:sym typeface="Arial Narrow"/>
              </a:defRPr>
            </a:pPr>
            <a:r>
              <a:rPr lang="en-US" sz="1800" dirty="0">
                <a:latin typeface="Arial Narrow" panose="020B0604020202020204" pitchFamily="34" charset="0"/>
                <a:ea typeface="+mj-ea"/>
                <a:cs typeface="Arial Narrow" panose="020B0604020202020204" pitchFamily="34" charset="0"/>
                <a:sym typeface="Calibri"/>
              </a:rPr>
              <a:t>Few MeV</a:t>
            </a:r>
            <a:endParaRPr sz="1800" dirty="0">
              <a:latin typeface="Arial Narrow" panose="020B0604020202020204" pitchFamily="34" charset="0"/>
              <a:ea typeface="+mj-ea"/>
              <a:cs typeface="Arial Narrow" panose="020B0604020202020204" pitchFamily="34" charset="0"/>
              <a:sym typeface="Calibri"/>
            </a:endParaRPr>
          </a:p>
          <a:p>
            <a:pPr>
              <a:defRPr sz="3000">
                <a:latin typeface="Arial Narrow"/>
                <a:ea typeface="Arial Narrow"/>
                <a:cs typeface="Arial Narrow"/>
                <a:sym typeface="Arial Narrow"/>
              </a:defRPr>
            </a:pPr>
            <a:r>
              <a:rPr sz="1800" dirty="0">
                <a:latin typeface="Arial Narrow" panose="020B0604020202020204" pitchFamily="34" charset="0"/>
                <a:cs typeface="Arial Narrow" panose="020B0604020202020204" pitchFamily="34" charset="0"/>
              </a:rPr>
              <a:t>No timing structure</a:t>
            </a:r>
          </a:p>
        </p:txBody>
      </p:sp>
      <p:sp>
        <p:nvSpPr>
          <p:cNvPr id="2" name="TextBox 1">
            <a:extLst>
              <a:ext uri="{FF2B5EF4-FFF2-40B4-BE49-F238E27FC236}">
                <a16:creationId xmlns:a16="http://schemas.microsoft.com/office/drawing/2014/main" id="{F63D23EF-328C-4649-866E-104995ADDDAA}"/>
              </a:ext>
            </a:extLst>
          </p:cNvPr>
          <p:cNvSpPr txBox="1"/>
          <p:nvPr/>
        </p:nvSpPr>
        <p:spPr>
          <a:xfrm>
            <a:off x="4092656" y="5220441"/>
            <a:ext cx="983971" cy="170816"/>
          </a:xfrm>
          <a:prstGeom prst="rect">
            <a:avLst/>
          </a:prstGeom>
          <a:solidFill>
            <a:schemeClr val="bg1"/>
          </a:solidFill>
        </p:spPr>
        <p:txBody>
          <a:bodyPr wrap="square" tIns="0" rtlCol="0">
            <a:spAutoFit/>
          </a:bodyPr>
          <a:lstStyle/>
          <a:p>
            <a:pPr algn="l">
              <a:lnSpc>
                <a:spcPct val="90000"/>
              </a:lnSpc>
            </a:pPr>
            <a:r>
              <a:rPr lang="en-US" sz="900" dirty="0">
                <a:latin typeface="Arial" panose="020B0604020202020204" pitchFamily="34" charset="0"/>
                <a:cs typeface="Arial" panose="020B0604020202020204" pitchFamily="34" charset="0"/>
              </a:rPr>
              <a:t>Decays at rest</a:t>
            </a:r>
            <a:endParaRPr lang="en-US" sz="8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399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xfrm>
            <a:off x="1758462" y="0"/>
            <a:ext cx="8909538" cy="535531"/>
          </a:xfrm>
          <a:prstGeom prst="rect">
            <a:avLst/>
          </a:prstGeom>
        </p:spPr>
        <p:txBody>
          <a:bodyPr/>
          <a:lstStyle/>
          <a:p>
            <a:r>
              <a:rPr dirty="0"/>
              <a:t>Event Detection</a:t>
            </a:r>
            <a:r>
              <a:rPr lang="en-US" dirty="0"/>
              <a:t> in PROSPECT</a:t>
            </a:r>
            <a:endParaRPr dirty="0"/>
          </a:p>
        </p:txBody>
      </p:sp>
      <p:pic>
        <p:nvPicPr>
          <p:cNvPr id="285" name="droppedImage.png"/>
          <p:cNvPicPr>
            <a:picLocks noChangeAspect="1"/>
          </p:cNvPicPr>
          <p:nvPr/>
        </p:nvPicPr>
        <p:blipFill>
          <a:blip r:embed="rId2">
            <a:extLst/>
          </a:blip>
          <a:stretch>
            <a:fillRect/>
          </a:stretch>
        </p:blipFill>
        <p:spPr>
          <a:xfrm>
            <a:off x="1751272" y="1270367"/>
            <a:ext cx="4699001" cy="1742676"/>
          </a:xfrm>
          <a:prstGeom prst="rect">
            <a:avLst/>
          </a:prstGeom>
          <a:ln w="12700"/>
        </p:spPr>
      </p:pic>
      <p:sp>
        <p:nvSpPr>
          <p:cNvPr id="286" name="Shape 286"/>
          <p:cNvSpPr/>
          <p:nvPr/>
        </p:nvSpPr>
        <p:spPr>
          <a:xfrm>
            <a:off x="1850088" y="766970"/>
            <a:ext cx="2301166"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defRPr sz="2000">
                <a:solidFill>
                  <a:srgbClr val="0433FF"/>
                </a:solidFill>
                <a:uFill>
                  <a:solidFill>
                    <a:srgbClr val="0433FF"/>
                  </a:solidFill>
                </a:uFill>
              </a:defRPr>
            </a:lvl1pPr>
          </a:lstStyle>
          <a:p>
            <a:r>
              <a:rPr dirty="0">
                <a:solidFill>
                  <a:schemeClr val="tx2">
                    <a:lumMod val="60000"/>
                    <a:lumOff val="40000"/>
                  </a:schemeClr>
                </a:solidFill>
              </a:rPr>
              <a:t>Event Identification</a:t>
            </a:r>
          </a:p>
        </p:txBody>
      </p:sp>
      <p:pic>
        <p:nvPicPr>
          <p:cNvPr id="287" name="droppedImage.png"/>
          <p:cNvPicPr>
            <a:picLocks noChangeAspect="1"/>
          </p:cNvPicPr>
          <p:nvPr/>
        </p:nvPicPr>
        <p:blipFill>
          <a:blip r:embed="rId3">
            <a:extLst/>
          </a:blip>
          <a:stretch>
            <a:fillRect/>
          </a:stretch>
        </p:blipFill>
        <p:spPr>
          <a:xfrm>
            <a:off x="6540561" y="4140807"/>
            <a:ext cx="3665051" cy="2336632"/>
          </a:xfrm>
          <a:prstGeom prst="rect">
            <a:avLst/>
          </a:prstGeom>
          <a:ln w="12700"/>
        </p:spPr>
      </p:pic>
      <p:sp>
        <p:nvSpPr>
          <p:cNvPr id="288" name="Shape 288"/>
          <p:cNvSpPr/>
          <p:nvPr/>
        </p:nvSpPr>
        <p:spPr>
          <a:xfrm>
            <a:off x="1786063" y="3204389"/>
            <a:ext cx="4013919" cy="259558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defRPr sz="1800">
                <a:solidFill>
                  <a:srgbClr val="008F00"/>
                </a:solidFill>
                <a:uFill>
                  <a:solidFill>
                    <a:srgbClr val="008F00"/>
                  </a:solidFill>
                </a:uFill>
              </a:defRPr>
            </a:pPr>
            <a:r>
              <a:rPr dirty="0"/>
              <a:t>inverse beta decay (IBD)</a:t>
            </a:r>
          </a:p>
          <a:p>
            <a:pPr>
              <a:defRPr sz="1800"/>
            </a:pPr>
            <a:r>
              <a:rPr dirty="0"/>
              <a:t>γ-like prompt, n-like delay</a:t>
            </a:r>
          </a:p>
          <a:p>
            <a:pPr>
              <a:defRPr sz="1800"/>
            </a:pPr>
            <a:endParaRPr dirty="0"/>
          </a:p>
          <a:p>
            <a:pPr>
              <a:defRPr sz="1800">
                <a:solidFill>
                  <a:srgbClr val="0433FF"/>
                </a:solidFill>
                <a:uFill>
                  <a:solidFill>
                    <a:srgbClr val="0433FF"/>
                  </a:solidFill>
                </a:uFill>
              </a:defRPr>
            </a:pPr>
            <a:r>
              <a:rPr dirty="0"/>
              <a:t>fast neutron</a:t>
            </a:r>
            <a:r>
              <a:rPr lang="en-US" dirty="0"/>
              <a:t> background</a:t>
            </a:r>
            <a:endParaRPr dirty="0"/>
          </a:p>
          <a:p>
            <a:pPr>
              <a:defRPr sz="1800"/>
            </a:pPr>
            <a:r>
              <a:rPr lang="en-US" dirty="0"/>
              <a:t>recoil</a:t>
            </a:r>
            <a:r>
              <a:rPr dirty="0"/>
              <a:t>-like prompt, </a:t>
            </a:r>
            <a:r>
              <a:rPr lang="en-US" dirty="0"/>
              <a:t>capture</a:t>
            </a:r>
            <a:r>
              <a:rPr dirty="0"/>
              <a:t>-like delay</a:t>
            </a:r>
          </a:p>
          <a:p>
            <a:pPr>
              <a:defRPr sz="1800"/>
            </a:pPr>
            <a:r>
              <a:rPr lang="en-US" dirty="0"/>
              <a:t>capture-like prompt, capture-like delay</a:t>
            </a:r>
          </a:p>
          <a:p>
            <a:pPr>
              <a:defRPr sz="1800"/>
            </a:pPr>
            <a:endParaRPr dirty="0"/>
          </a:p>
          <a:p>
            <a:pPr>
              <a:defRPr sz="1800">
                <a:solidFill>
                  <a:srgbClr val="FF2600"/>
                </a:solidFill>
                <a:uFill>
                  <a:solidFill>
                    <a:srgbClr val="FF2600"/>
                  </a:solidFill>
                </a:uFill>
              </a:defRPr>
            </a:pPr>
            <a:r>
              <a:rPr dirty="0"/>
              <a:t>accidental gamma</a:t>
            </a:r>
            <a:r>
              <a:rPr lang="en-US" dirty="0"/>
              <a:t> background</a:t>
            </a:r>
            <a:endParaRPr dirty="0"/>
          </a:p>
          <a:p>
            <a:pPr>
              <a:defRPr sz="1800"/>
            </a:pPr>
            <a:r>
              <a:rPr dirty="0"/>
              <a:t>γ-like prompt, γ-like delay</a:t>
            </a:r>
          </a:p>
        </p:txBody>
      </p:sp>
      <p:sp>
        <p:nvSpPr>
          <p:cNvPr id="289" name="Shape 289"/>
          <p:cNvSpPr/>
          <p:nvPr/>
        </p:nvSpPr>
        <p:spPr>
          <a:xfrm>
            <a:off x="1674582" y="5835895"/>
            <a:ext cx="5647135" cy="39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900">
                <a:solidFill>
                  <a:srgbClr val="0433FF"/>
                </a:solidFill>
              </a:defRPr>
            </a:lvl1pPr>
          </a:lstStyle>
          <a:p>
            <a:r>
              <a:rPr>
                <a:solidFill>
                  <a:schemeClr val="tx2">
                    <a:lumMod val="60000"/>
                    <a:lumOff val="40000"/>
                  </a:schemeClr>
                </a:solidFill>
              </a:rPr>
              <a:t>Background reduction is key challenge</a:t>
            </a:r>
          </a:p>
        </p:txBody>
      </p:sp>
      <p:sp>
        <p:nvSpPr>
          <p:cNvPr id="292" name="Shape 292"/>
          <p:cNvSpPr/>
          <p:nvPr/>
        </p:nvSpPr>
        <p:spPr>
          <a:xfrm>
            <a:off x="4498150" y="2732795"/>
            <a:ext cx="2013159"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a:lvl1pPr>
          </a:lstStyle>
          <a:p>
            <a:r>
              <a:t>40μs delayed n capture</a:t>
            </a:r>
          </a:p>
        </p:txBody>
      </p:sp>
      <p:sp>
        <p:nvSpPr>
          <p:cNvPr id="293" name="Shape 293"/>
          <p:cNvSpPr/>
          <p:nvPr/>
        </p:nvSpPr>
        <p:spPr>
          <a:xfrm>
            <a:off x="6572344" y="733879"/>
            <a:ext cx="4223148" cy="7181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ctr">
              <a:defRPr sz="2000">
                <a:solidFill>
                  <a:srgbClr val="0433FF"/>
                </a:solidFill>
                <a:uFill>
                  <a:solidFill>
                    <a:srgbClr val="0433FF"/>
                  </a:solidFill>
                </a:uFill>
              </a:defRPr>
            </a:pPr>
            <a:r>
              <a:rPr sz="2000" dirty="0">
                <a:solidFill>
                  <a:schemeClr val="tx2">
                    <a:lumMod val="60000"/>
                    <a:lumOff val="40000"/>
                  </a:schemeClr>
                </a:solidFill>
              </a:rPr>
              <a:t>Background </a:t>
            </a:r>
            <a:r>
              <a:rPr lang="en-US" sz="2000" dirty="0">
                <a:solidFill>
                  <a:schemeClr val="tx2">
                    <a:lumMod val="60000"/>
                    <a:lumOff val="40000"/>
                  </a:schemeClr>
                </a:solidFill>
              </a:rPr>
              <a:t>r</a:t>
            </a:r>
            <a:r>
              <a:rPr sz="2000" dirty="0">
                <a:solidFill>
                  <a:schemeClr val="tx2">
                    <a:lumMod val="60000"/>
                    <a:lumOff val="40000"/>
                  </a:schemeClr>
                </a:solidFill>
              </a:rPr>
              <a:t>eduction through </a:t>
            </a:r>
            <a:r>
              <a:rPr sz="2000" b="1" dirty="0">
                <a:solidFill>
                  <a:schemeClr val="tx2">
                    <a:lumMod val="60000"/>
                    <a:lumOff val="40000"/>
                  </a:schemeClr>
                </a:solidFill>
              </a:rPr>
              <a:t>detector design </a:t>
            </a:r>
            <a:r>
              <a:rPr sz="2000" dirty="0">
                <a:solidFill>
                  <a:schemeClr val="tx2">
                    <a:lumMod val="60000"/>
                    <a:lumOff val="40000"/>
                  </a:schemeClr>
                </a:solidFill>
              </a:rPr>
              <a:t>&amp;</a:t>
            </a:r>
            <a:r>
              <a:rPr sz="2000" b="1" dirty="0">
                <a:solidFill>
                  <a:schemeClr val="tx2">
                    <a:lumMod val="60000"/>
                    <a:lumOff val="40000"/>
                  </a:schemeClr>
                </a:solidFill>
              </a:rPr>
              <a:t> fiducialization</a:t>
            </a:r>
          </a:p>
        </p:txBody>
      </p:sp>
      <p:grpSp>
        <p:nvGrpSpPr>
          <p:cNvPr id="298" name="Group 298"/>
          <p:cNvGrpSpPr/>
          <p:nvPr/>
        </p:nvGrpSpPr>
        <p:grpSpPr>
          <a:xfrm>
            <a:off x="7760656" y="1579155"/>
            <a:ext cx="2349158" cy="2271159"/>
            <a:chOff x="0" y="0"/>
            <a:chExt cx="2349156" cy="2271157"/>
          </a:xfrm>
        </p:grpSpPr>
        <p:pic>
          <p:nvPicPr>
            <p:cNvPr id="294" name="pasted-image.tif"/>
            <p:cNvPicPr>
              <a:picLocks noChangeAspect="1"/>
            </p:cNvPicPr>
            <p:nvPr/>
          </p:nvPicPr>
          <p:blipFill>
            <a:blip r:embed="rId4">
              <a:extLst/>
            </a:blip>
            <a:stretch>
              <a:fillRect/>
            </a:stretch>
          </p:blipFill>
          <p:spPr>
            <a:xfrm>
              <a:off x="0" y="0"/>
              <a:ext cx="2349157" cy="2271158"/>
            </a:xfrm>
            <a:prstGeom prst="rect">
              <a:avLst/>
            </a:prstGeom>
            <a:ln w="12700" cap="flat">
              <a:noFill/>
              <a:miter lim="400000"/>
            </a:ln>
            <a:effectLst/>
          </p:spPr>
        </p:pic>
        <p:grpSp>
          <p:nvGrpSpPr>
            <p:cNvPr id="297" name="Group 297"/>
            <p:cNvGrpSpPr/>
            <p:nvPr/>
          </p:nvGrpSpPr>
          <p:grpSpPr>
            <a:xfrm>
              <a:off x="1017657" y="991551"/>
              <a:ext cx="242489" cy="351896"/>
              <a:chOff x="0" y="0"/>
              <a:chExt cx="242488" cy="351894"/>
            </a:xfrm>
          </p:grpSpPr>
          <p:sp>
            <p:nvSpPr>
              <p:cNvPr id="295" name="Shape 295"/>
              <p:cNvSpPr/>
              <p:nvPr/>
            </p:nvSpPr>
            <p:spPr>
              <a:xfrm flipH="1">
                <a:off x="7044" y="0"/>
                <a:ext cx="1" cy="3518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defTabSz="457200">
                  <a:defRPr sz="1200">
                    <a:uFillTx/>
                  </a:defRPr>
                </a:pPr>
                <a:endParaRPr sz="1200"/>
              </a:p>
            </p:txBody>
          </p:sp>
          <p:sp>
            <p:nvSpPr>
              <p:cNvPr id="296" name="Shape 296"/>
              <p:cNvSpPr/>
              <p:nvPr/>
            </p:nvSpPr>
            <p:spPr>
              <a:xfrm>
                <a:off x="-1" y="13848"/>
                <a:ext cx="242490" cy="242489"/>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defTabSz="457200">
                  <a:defRPr sz="1200">
                    <a:uFillTx/>
                  </a:defRPr>
                </a:pPr>
                <a:endParaRPr sz="1200"/>
              </a:p>
            </p:txBody>
          </p:sp>
        </p:grpSp>
      </p:grpSp>
      <p:grpSp>
        <p:nvGrpSpPr>
          <p:cNvPr id="301" name="Group 301"/>
          <p:cNvGrpSpPr/>
          <p:nvPr/>
        </p:nvGrpSpPr>
        <p:grpSpPr>
          <a:xfrm rot="14220300">
            <a:off x="8232709" y="3172854"/>
            <a:ext cx="242489" cy="351895"/>
            <a:chOff x="0" y="0"/>
            <a:chExt cx="242488" cy="351894"/>
          </a:xfrm>
        </p:grpSpPr>
        <p:sp>
          <p:nvSpPr>
            <p:cNvPr id="299" name="Shape 299"/>
            <p:cNvSpPr/>
            <p:nvPr/>
          </p:nvSpPr>
          <p:spPr>
            <a:xfrm flipH="1">
              <a:off x="7044" y="0"/>
              <a:ext cx="1" cy="3518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defTabSz="457200">
                <a:defRPr sz="1200">
                  <a:uFillTx/>
                </a:defRPr>
              </a:pPr>
              <a:endParaRPr sz="1200"/>
            </a:p>
          </p:txBody>
        </p:sp>
        <p:sp>
          <p:nvSpPr>
            <p:cNvPr id="300" name="Shape 300"/>
            <p:cNvSpPr/>
            <p:nvPr/>
          </p:nvSpPr>
          <p:spPr>
            <a:xfrm>
              <a:off x="-1" y="13848"/>
              <a:ext cx="242490" cy="242489"/>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defTabSz="457200">
                <a:defRPr sz="1200">
                  <a:uFillTx/>
                </a:defRPr>
              </a:pPr>
              <a:endParaRPr sz="1200"/>
            </a:p>
          </p:txBody>
        </p:sp>
      </p:grpSp>
      <p:grpSp>
        <p:nvGrpSpPr>
          <p:cNvPr id="304" name="Group 304"/>
          <p:cNvGrpSpPr/>
          <p:nvPr/>
        </p:nvGrpSpPr>
        <p:grpSpPr>
          <a:xfrm rot="8018347">
            <a:off x="9431384" y="2515466"/>
            <a:ext cx="269464" cy="391042"/>
            <a:chOff x="0" y="0"/>
            <a:chExt cx="269463" cy="391040"/>
          </a:xfrm>
        </p:grpSpPr>
        <p:sp>
          <p:nvSpPr>
            <p:cNvPr id="302" name="Shape 302"/>
            <p:cNvSpPr/>
            <p:nvPr/>
          </p:nvSpPr>
          <p:spPr>
            <a:xfrm flipH="1">
              <a:off x="7827" y="0"/>
              <a:ext cx="1" cy="39104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defTabSz="457200">
                <a:defRPr sz="1200">
                  <a:uFillTx/>
                </a:defRPr>
              </a:pPr>
              <a:endParaRPr sz="1200"/>
            </a:p>
          </p:txBody>
        </p:sp>
        <p:sp>
          <p:nvSpPr>
            <p:cNvPr id="303" name="Shape 303"/>
            <p:cNvSpPr/>
            <p:nvPr/>
          </p:nvSpPr>
          <p:spPr>
            <a:xfrm>
              <a:off x="-1" y="15388"/>
              <a:ext cx="269465" cy="26946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defTabSz="457200">
                <a:defRPr sz="1200">
                  <a:uFillTx/>
                </a:defRPr>
              </a:pPr>
              <a:endParaRPr sz="1200"/>
            </a:p>
          </p:txBody>
        </p:sp>
      </p:grpSp>
      <p:sp>
        <p:nvSpPr>
          <p:cNvPr id="305" name="Shape 305"/>
          <p:cNvSpPr/>
          <p:nvPr/>
        </p:nvSpPr>
        <p:spPr>
          <a:xfrm>
            <a:off x="8683919" y="2824610"/>
            <a:ext cx="436017"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584200">
              <a:defRPr sz="2600">
                <a:uFillTx/>
                <a:latin typeface="Helvetica Light"/>
                <a:ea typeface="Helvetica Light"/>
                <a:cs typeface="Helvetica Light"/>
                <a:sym typeface="Helvetica Light"/>
              </a:defRPr>
            </a:pPr>
            <a:r>
              <a:rPr sz="2600"/>
              <a:t>e</a:t>
            </a:r>
            <a:r>
              <a:rPr sz="2600" baseline="31999"/>
              <a:t>+</a:t>
            </a:r>
          </a:p>
        </p:txBody>
      </p:sp>
      <p:sp>
        <p:nvSpPr>
          <p:cNvPr id="306" name="Shape 306"/>
          <p:cNvSpPr/>
          <p:nvPr/>
        </p:nvSpPr>
        <p:spPr>
          <a:xfrm>
            <a:off x="9041535" y="2570039"/>
            <a:ext cx="288541"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0" marR="0" defTabSz="584200">
              <a:defRPr sz="2600">
                <a:uFillTx/>
                <a:latin typeface="Helvetica Light"/>
                <a:ea typeface="Helvetica Light"/>
                <a:cs typeface="Helvetica Light"/>
                <a:sym typeface="Helvetica Light"/>
              </a:defRPr>
            </a:lvl1pPr>
          </a:lstStyle>
          <a:p>
            <a:r>
              <a:t>n</a:t>
            </a:r>
          </a:p>
        </p:txBody>
      </p:sp>
      <p:sp>
        <p:nvSpPr>
          <p:cNvPr id="307" name="Shape 307"/>
          <p:cNvSpPr/>
          <p:nvPr/>
        </p:nvSpPr>
        <p:spPr>
          <a:xfrm>
            <a:off x="6771104" y="3901405"/>
            <a:ext cx="3165696" cy="381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uFill>
                  <a:solidFill>
                    <a:srgbClr val="0433FF"/>
                  </a:solidFill>
                </a:uFill>
              </a:defRPr>
            </a:lvl1pPr>
          </a:lstStyle>
          <a:p>
            <a:r>
              <a:rPr dirty="0">
                <a:solidFill>
                  <a:schemeClr val="tx2">
                    <a:lumMod val="60000"/>
                    <a:lumOff val="40000"/>
                  </a:schemeClr>
                </a:solidFill>
              </a:rPr>
              <a:t>Pulse Shape Discrimination</a:t>
            </a:r>
          </a:p>
        </p:txBody>
      </p:sp>
      <p:sp>
        <p:nvSpPr>
          <p:cNvPr id="308" name="Shape 308"/>
          <p:cNvSpPr/>
          <p:nvPr/>
        </p:nvSpPr>
        <p:spPr>
          <a:xfrm>
            <a:off x="6566430" y="2187010"/>
            <a:ext cx="1300296" cy="7950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1500"/>
            </a:pPr>
            <a:r>
              <a:rPr sz="1500"/>
              <a:t>IBD event in segmented </a:t>
            </a:r>
            <a:r>
              <a:rPr sz="1500" baseline="31999"/>
              <a:t>6</a:t>
            </a:r>
            <a:r>
              <a:rPr sz="1500"/>
              <a:t>LiLS detector</a:t>
            </a:r>
          </a:p>
        </p:txBody>
      </p:sp>
    </p:spTree>
    <p:extLst>
      <p:ext uri="{BB962C8B-B14F-4D97-AF65-F5344CB8AC3E}">
        <p14:creationId xmlns:p14="http://schemas.microsoft.com/office/powerpoint/2010/main" val="247452628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862" y="884494"/>
            <a:ext cx="5545338" cy="1538883"/>
          </a:xfrm>
          <a:prstGeom prst="rect">
            <a:avLst/>
          </a:prstGeom>
          <a:noFill/>
        </p:spPr>
        <p:txBody>
          <a:bodyPr wrap="square" rtlCol="0">
            <a:spAutoFit/>
          </a:bodyPr>
          <a:lstStyle/>
          <a:p>
            <a:r>
              <a:rPr lang="en-US" sz="2000" dirty="0">
                <a:latin typeface="+mn-lt"/>
              </a:rPr>
              <a:t>Present: First Light</a:t>
            </a:r>
          </a:p>
          <a:p>
            <a:endParaRPr lang="en-US" sz="2000" dirty="0">
              <a:latin typeface="+mn-lt"/>
            </a:endParaRPr>
          </a:p>
          <a:p>
            <a:pPr marL="342900" indent="-342900">
              <a:buFont typeface="Arial"/>
              <a:buChar char="•"/>
            </a:pPr>
            <a:r>
              <a:rPr lang="en-US" dirty="0">
                <a:latin typeface="+mn-lt"/>
              </a:rPr>
              <a:t>Detect </a:t>
            </a:r>
            <a:r>
              <a:rPr lang="en-US" dirty="0" err="1">
                <a:latin typeface="+mn-lt"/>
              </a:rPr>
              <a:t>CEvNS</a:t>
            </a:r>
            <a:endParaRPr lang="en-US" dirty="0">
              <a:latin typeface="+mn-lt"/>
            </a:endParaRPr>
          </a:p>
          <a:p>
            <a:pPr marL="342900" indent="-342900">
              <a:buFont typeface="Arial"/>
              <a:buChar char="•"/>
            </a:pPr>
            <a:r>
              <a:rPr lang="en-US" dirty="0">
                <a:latin typeface="+mn-lt"/>
              </a:rPr>
              <a:t>Measure </a:t>
            </a:r>
            <a:r>
              <a:rPr lang="en-US" dirty="0" err="1">
                <a:latin typeface="+mn-lt"/>
              </a:rPr>
              <a:t>CEvNS</a:t>
            </a:r>
            <a:r>
              <a:rPr lang="en-US" dirty="0">
                <a:latin typeface="+mn-lt"/>
              </a:rPr>
              <a:t>  for heavy and light nuclei</a:t>
            </a:r>
          </a:p>
          <a:p>
            <a:pPr marL="342900" indent="-342900">
              <a:buFont typeface="Arial"/>
              <a:buChar char="•"/>
            </a:pPr>
            <a:r>
              <a:rPr lang="en-US" dirty="0">
                <a:latin typeface="+mn-lt"/>
              </a:rPr>
              <a:t>Detect NINs</a:t>
            </a:r>
          </a:p>
        </p:txBody>
      </p:sp>
      <p:sp>
        <p:nvSpPr>
          <p:cNvPr id="5" name="TextBox 4"/>
          <p:cNvSpPr txBox="1"/>
          <p:nvPr/>
        </p:nvSpPr>
        <p:spPr>
          <a:xfrm>
            <a:off x="621862" y="2530825"/>
            <a:ext cx="5492770" cy="3508653"/>
          </a:xfrm>
          <a:prstGeom prst="rect">
            <a:avLst/>
          </a:prstGeom>
          <a:noFill/>
        </p:spPr>
        <p:txBody>
          <a:bodyPr wrap="square" rtlCol="0">
            <a:spAutoFit/>
          </a:bodyPr>
          <a:lstStyle/>
          <a:p>
            <a:r>
              <a:rPr lang="en-US" sz="2000" dirty="0">
                <a:latin typeface="+mj-lt"/>
              </a:rPr>
              <a:t>Next Step: New Deployments</a:t>
            </a:r>
          </a:p>
          <a:p>
            <a:endParaRPr lang="en-US" sz="2000" dirty="0">
              <a:latin typeface="+mj-lt"/>
            </a:endParaRPr>
          </a:p>
          <a:p>
            <a:pPr marL="342900" indent="-342900">
              <a:buFont typeface="Arial" panose="020B0604020202020204" pitchFamily="34" charset="0"/>
              <a:buChar char="•"/>
            </a:pPr>
            <a:r>
              <a:rPr lang="en-US" dirty="0">
                <a:latin typeface="+mn-lt"/>
              </a:rPr>
              <a:t>Deploy low threshold Ge detectors</a:t>
            </a:r>
          </a:p>
          <a:p>
            <a:pPr marL="342900" indent="-342900">
              <a:buFont typeface="Arial" panose="020B0604020202020204" pitchFamily="34" charset="0"/>
              <a:buChar char="•"/>
            </a:pPr>
            <a:endParaRPr lang="en-US" dirty="0">
              <a:latin typeface="+mn-lt"/>
              <a:sym typeface="Wingdings" pitchFamily="2" charset="2"/>
            </a:endParaRPr>
          </a:p>
          <a:p>
            <a:pPr marL="342900" indent="-342900">
              <a:buFont typeface="Arial" panose="020B0604020202020204" pitchFamily="34" charset="0"/>
              <a:buChar char="•"/>
            </a:pPr>
            <a:r>
              <a:rPr lang="en-US" dirty="0">
                <a:latin typeface="+mn-lt"/>
                <a:sym typeface="Wingdings" pitchFamily="2" charset="2"/>
              </a:rPr>
              <a:t>Calibrate SNS neutrino flux</a:t>
            </a:r>
          </a:p>
          <a:p>
            <a:r>
              <a:rPr lang="en-US" sz="2000" dirty="0">
                <a:latin typeface="+mn-lt"/>
              </a:rPr>
              <a:t> </a:t>
            </a:r>
          </a:p>
          <a:p>
            <a:pPr marL="342900" indent="-342900">
              <a:buFont typeface="Arial"/>
              <a:buChar char="•"/>
            </a:pPr>
            <a:r>
              <a:rPr lang="en-US" dirty="0">
                <a:latin typeface="+mn-lt"/>
              </a:rPr>
              <a:t>High precision </a:t>
            </a:r>
            <a:r>
              <a:rPr lang="en-US" dirty="0" err="1">
                <a:latin typeface="+mn-lt"/>
              </a:rPr>
              <a:t>CEvNS</a:t>
            </a:r>
            <a:r>
              <a:rPr lang="en-US" dirty="0">
                <a:latin typeface="+mn-lt"/>
              </a:rPr>
              <a:t> studies. Look for physics beyond SM. </a:t>
            </a:r>
          </a:p>
          <a:p>
            <a:pPr marL="342900" indent="-342900">
              <a:buFont typeface="Arial"/>
              <a:buChar char="•"/>
            </a:pPr>
            <a:endParaRPr lang="en-US" dirty="0">
              <a:latin typeface="+mn-lt"/>
            </a:endParaRPr>
          </a:p>
          <a:p>
            <a:pPr marL="342900" indent="-342900">
              <a:buFont typeface="Arial"/>
              <a:buChar char="•"/>
            </a:pPr>
            <a:r>
              <a:rPr lang="en-US" dirty="0">
                <a:latin typeface="+mn-lt"/>
              </a:rPr>
              <a:t>Measure neutrino CC to support Supernovae physics, and Weak interaction physics </a:t>
            </a:r>
          </a:p>
        </p:txBody>
      </p:sp>
      <p:grpSp>
        <p:nvGrpSpPr>
          <p:cNvPr id="12" name="Group 11"/>
          <p:cNvGrpSpPr>
            <a:grpSpLocks noChangeAspect="1"/>
          </p:cNvGrpSpPr>
          <p:nvPr/>
        </p:nvGrpSpPr>
        <p:grpSpPr>
          <a:xfrm>
            <a:off x="6621201" y="1230128"/>
            <a:ext cx="1280517" cy="966884"/>
            <a:chOff x="1159963" y="6124952"/>
            <a:chExt cx="1276665" cy="963974"/>
          </a:xfrm>
        </p:grpSpPr>
        <p:pic>
          <p:nvPicPr>
            <p:cNvPr id="13" name="Screen Shot 2015-03-26 at 10.21.55 AM.png"/>
            <p:cNvPicPr/>
            <p:nvPr/>
          </p:nvPicPr>
          <p:blipFill rotWithShape="1">
            <a:blip r:embed="rId3">
              <a:extLst/>
            </a:blip>
            <a:srcRect t="388"/>
            <a:stretch/>
          </p:blipFill>
          <p:spPr>
            <a:xfrm>
              <a:off x="1159963" y="6124952"/>
              <a:ext cx="1276665" cy="963974"/>
            </a:xfrm>
            <a:prstGeom prst="rect">
              <a:avLst/>
            </a:prstGeom>
            <a:noFill/>
            <a:ln>
              <a:noFill/>
            </a:ln>
          </p:spPr>
        </p:pic>
        <p:sp>
          <p:nvSpPr>
            <p:cNvPr id="14" name="TextBox 13"/>
            <p:cNvSpPr txBox="1"/>
            <p:nvPr/>
          </p:nvSpPr>
          <p:spPr>
            <a:xfrm>
              <a:off x="1166628" y="6793554"/>
              <a:ext cx="631601" cy="245161"/>
            </a:xfrm>
            <a:prstGeom prst="rect">
              <a:avLst/>
            </a:prstGeom>
            <a:noFill/>
          </p:spPr>
          <p:txBody>
            <a:bodyPr wrap="none" rtlCol="0">
              <a:spAutoFit/>
            </a:bodyPr>
            <a:lstStyle/>
            <a:p>
              <a:r>
                <a:rPr lang="en-US" sz="998" b="1" dirty="0" err="1">
                  <a:solidFill>
                    <a:srgbClr val="FFFF00"/>
                  </a:solidFill>
                </a:rPr>
                <a:t>CsI</a:t>
              </a:r>
              <a:r>
                <a:rPr lang="en-US" sz="998" b="1" dirty="0">
                  <a:solidFill>
                    <a:srgbClr val="FFFF00"/>
                  </a:solidFill>
                </a:rPr>
                <a:t>[Na]</a:t>
              </a:r>
            </a:p>
          </p:txBody>
        </p:sp>
      </p:grpSp>
      <p:pic>
        <p:nvPicPr>
          <p:cNvPr id="21" name="Picture 20"/>
          <p:cNvPicPr>
            <a:picLocks noChangeAspect="1"/>
          </p:cNvPicPr>
          <p:nvPr/>
        </p:nvPicPr>
        <p:blipFill>
          <a:blip r:embed="rId4"/>
          <a:stretch>
            <a:fillRect/>
          </a:stretch>
        </p:blipFill>
        <p:spPr>
          <a:xfrm>
            <a:off x="6621201" y="4781828"/>
            <a:ext cx="1571076" cy="1802434"/>
          </a:xfrm>
          <a:prstGeom prst="rect">
            <a:avLst/>
          </a:prstGeom>
        </p:spPr>
      </p:pic>
      <p:pic>
        <p:nvPicPr>
          <p:cNvPr id="22" name="Picture 21">
            <a:extLst>
              <a:ext uri="{FF2B5EF4-FFF2-40B4-BE49-F238E27FC236}">
                <a16:creationId xmlns:a16="http://schemas.microsoft.com/office/drawing/2014/main" id="{5151C8B0-62CA-FD42-A87F-D3C5E4ACF97A}"/>
              </a:ext>
            </a:extLst>
          </p:cNvPr>
          <p:cNvPicPr>
            <a:picLocks noChangeAspect="1"/>
          </p:cNvPicPr>
          <p:nvPr/>
        </p:nvPicPr>
        <p:blipFill>
          <a:blip r:embed="rId5"/>
          <a:stretch>
            <a:fillRect/>
          </a:stretch>
        </p:blipFill>
        <p:spPr>
          <a:xfrm>
            <a:off x="8468898" y="996680"/>
            <a:ext cx="2365021" cy="1635040"/>
          </a:xfrm>
          <a:prstGeom prst="rect">
            <a:avLst/>
          </a:prstGeom>
        </p:spPr>
      </p:pic>
      <p:sp>
        <p:nvSpPr>
          <p:cNvPr id="23" name="Title 1">
            <a:extLst>
              <a:ext uri="{FF2B5EF4-FFF2-40B4-BE49-F238E27FC236}">
                <a16:creationId xmlns:a16="http://schemas.microsoft.com/office/drawing/2014/main" id="{29FBC66E-3D0E-EB4A-A730-1EE03126FC2F}"/>
              </a:ext>
            </a:extLst>
          </p:cNvPr>
          <p:cNvSpPr>
            <a:spLocks noGrp="1"/>
          </p:cNvSpPr>
          <p:nvPr>
            <p:ph type="title"/>
          </p:nvPr>
        </p:nvSpPr>
        <p:spPr>
          <a:xfrm>
            <a:off x="11844" y="14779"/>
            <a:ext cx="11422261" cy="535531"/>
          </a:xfrm>
        </p:spPr>
        <p:txBody>
          <a:bodyPr/>
          <a:lstStyle/>
          <a:p>
            <a:pPr algn="ctr"/>
            <a:r>
              <a:rPr lang="en-US" dirty="0"/>
              <a:t>COHERENT Collaboration Steps</a:t>
            </a:r>
          </a:p>
        </p:txBody>
      </p:sp>
      <p:graphicFrame>
        <p:nvGraphicFramePr>
          <p:cNvPr id="16" name="Object 15">
            <a:extLst>
              <a:ext uri="{FF2B5EF4-FFF2-40B4-BE49-F238E27FC236}">
                <a16:creationId xmlns:a16="http://schemas.microsoft.com/office/drawing/2014/main" id="{5D72CEB9-B8E2-8242-8905-CA60246FDFA8}"/>
              </a:ext>
            </a:extLst>
          </p:cNvPr>
          <p:cNvGraphicFramePr>
            <a:graphicFrameLocks noChangeAspect="1"/>
          </p:cNvGraphicFramePr>
          <p:nvPr>
            <p:extLst/>
          </p:nvPr>
        </p:nvGraphicFramePr>
        <p:xfrm>
          <a:off x="6476867" y="3205629"/>
          <a:ext cx="1992031" cy="1539297"/>
        </p:xfrm>
        <a:graphic>
          <a:graphicData uri="http://schemas.openxmlformats.org/presentationml/2006/ole">
            <mc:AlternateContent xmlns:mc="http://schemas.openxmlformats.org/markup-compatibility/2006">
              <mc:Choice xmlns:v="urn:schemas-microsoft-com:vml" Requires="v">
                <p:oleObj spid="_x0000_s2146" name="Acrobat Document" r:id="rId6" imgW="5029155" imgH="3886200" progId="Acrobat.Document.11">
                  <p:embed/>
                </p:oleObj>
              </mc:Choice>
              <mc:Fallback>
                <p:oleObj name="Acrobat Document" r:id="rId6" imgW="5029155" imgH="3886200" progId="Acrobat.Document.11">
                  <p:embed/>
                  <p:pic>
                    <p:nvPicPr>
                      <p:cNvPr id="16" name="Object 15">
                        <a:extLst>
                          <a:ext uri="{FF2B5EF4-FFF2-40B4-BE49-F238E27FC236}">
                            <a16:creationId xmlns:a16="http://schemas.microsoft.com/office/drawing/2014/main" id="{5D72CEB9-B8E2-8242-8905-CA60246FDFA8}"/>
                          </a:ext>
                        </a:extLst>
                      </p:cNvPr>
                      <p:cNvPicPr/>
                      <p:nvPr/>
                    </p:nvPicPr>
                    <p:blipFill>
                      <a:blip r:embed="rId7"/>
                      <a:stretch>
                        <a:fillRect/>
                      </a:stretch>
                    </p:blipFill>
                    <p:spPr>
                      <a:xfrm>
                        <a:off x="6476867" y="3205629"/>
                        <a:ext cx="1992031" cy="1539297"/>
                      </a:xfrm>
                      <a:prstGeom prst="rect">
                        <a:avLst/>
                      </a:prstGeom>
                    </p:spPr>
                  </p:pic>
                </p:oleObj>
              </mc:Fallback>
            </mc:AlternateContent>
          </a:graphicData>
        </a:graphic>
      </p:graphicFrame>
      <p:pic>
        <p:nvPicPr>
          <p:cNvPr id="25" name="Picture 1">
            <a:extLst>
              <a:ext uri="{FF2B5EF4-FFF2-40B4-BE49-F238E27FC236}">
                <a16:creationId xmlns:a16="http://schemas.microsoft.com/office/drawing/2014/main" id="{1365D082-591B-9945-911C-D79AB127ED4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97843" y="5053086"/>
            <a:ext cx="1187947" cy="153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A20CEBA-C76E-9648-81C0-64B4192AE58B}"/>
              </a:ext>
            </a:extLst>
          </p:cNvPr>
          <p:cNvPicPr>
            <a:picLocks noChangeAspect="1"/>
          </p:cNvPicPr>
          <p:nvPr/>
        </p:nvPicPr>
        <p:blipFill>
          <a:blip r:embed="rId9"/>
          <a:stretch>
            <a:fillRect/>
          </a:stretch>
        </p:blipFill>
        <p:spPr>
          <a:xfrm>
            <a:off x="8864762" y="3088833"/>
            <a:ext cx="1844752" cy="1875272"/>
          </a:xfrm>
          <a:prstGeom prst="rect">
            <a:avLst/>
          </a:prstGeom>
        </p:spPr>
      </p:pic>
      <p:pic>
        <p:nvPicPr>
          <p:cNvPr id="19" name="Picture 18">
            <a:extLst>
              <a:ext uri="{FF2B5EF4-FFF2-40B4-BE49-F238E27FC236}">
                <a16:creationId xmlns:a16="http://schemas.microsoft.com/office/drawing/2014/main" id="{3B1E41EA-72CA-364F-97EF-EA9A19AAE384}"/>
              </a:ext>
            </a:extLst>
          </p:cNvPr>
          <p:cNvPicPr>
            <a:picLocks noChangeAspect="1"/>
          </p:cNvPicPr>
          <p:nvPr/>
        </p:nvPicPr>
        <p:blipFill>
          <a:blip r:embed="rId9"/>
          <a:stretch>
            <a:fillRect/>
          </a:stretch>
        </p:blipFill>
        <p:spPr>
          <a:xfrm>
            <a:off x="8864762" y="3078091"/>
            <a:ext cx="1844752" cy="1875272"/>
          </a:xfrm>
          <a:prstGeom prst="rect">
            <a:avLst/>
          </a:prstGeom>
        </p:spPr>
      </p:pic>
    </p:spTree>
    <p:extLst>
      <p:ext uri="{BB962C8B-B14F-4D97-AF65-F5344CB8AC3E}">
        <p14:creationId xmlns:p14="http://schemas.microsoft.com/office/powerpoint/2010/main" val="4080469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28.png"/>
          <p:cNvPicPr>
            <a:picLocks noChangeAspect="1"/>
          </p:cNvPicPr>
          <p:nvPr/>
        </p:nvPicPr>
        <p:blipFill>
          <a:blip r:embed="rId2">
            <a:extLst/>
          </a:blip>
          <a:stretch>
            <a:fillRect/>
          </a:stretch>
        </p:blipFill>
        <p:spPr>
          <a:xfrm>
            <a:off x="10422831" y="5923542"/>
            <a:ext cx="1482994" cy="664111"/>
          </a:xfrm>
          <a:prstGeom prst="rect">
            <a:avLst/>
          </a:prstGeom>
          <a:ln w="12700">
            <a:miter lim="400000"/>
          </a:ln>
        </p:spPr>
      </p:pic>
      <p:pic>
        <p:nvPicPr>
          <p:cNvPr id="14" name="image75.png">
            <a:extLst>
              <a:ext uri="{FF2B5EF4-FFF2-40B4-BE49-F238E27FC236}">
                <a16:creationId xmlns:a16="http://schemas.microsoft.com/office/drawing/2014/main" id="{B3AA43D3-12D7-9B4F-9ABD-776409BB3C7B}"/>
              </a:ext>
            </a:extLst>
          </p:cNvPr>
          <p:cNvPicPr>
            <a:picLocks noChangeAspect="1"/>
          </p:cNvPicPr>
          <p:nvPr/>
        </p:nvPicPr>
        <p:blipFill>
          <a:blip r:embed="rId3">
            <a:extLst/>
          </a:blip>
          <a:stretch>
            <a:fillRect/>
          </a:stretch>
        </p:blipFill>
        <p:spPr>
          <a:xfrm>
            <a:off x="419967" y="5105190"/>
            <a:ext cx="5170004" cy="1684812"/>
          </a:xfrm>
          <a:prstGeom prst="rect">
            <a:avLst/>
          </a:prstGeom>
          <a:ln w="12700" cap="flat">
            <a:noFill/>
            <a:miter lim="400000"/>
          </a:ln>
          <a:effectLst/>
        </p:spPr>
      </p:pic>
      <p:sp>
        <p:nvSpPr>
          <p:cNvPr id="5" name="TextBox 4">
            <a:extLst>
              <a:ext uri="{FF2B5EF4-FFF2-40B4-BE49-F238E27FC236}">
                <a16:creationId xmlns:a16="http://schemas.microsoft.com/office/drawing/2014/main" id="{CD45F316-3AD7-F745-9E2F-BB283E396883}"/>
              </a:ext>
            </a:extLst>
          </p:cNvPr>
          <p:cNvSpPr txBox="1"/>
          <p:nvPr/>
        </p:nvSpPr>
        <p:spPr>
          <a:xfrm rot="361456">
            <a:off x="1685903" y="6084782"/>
            <a:ext cx="1740605" cy="341632"/>
          </a:xfrm>
          <a:prstGeom prst="rect">
            <a:avLst/>
          </a:prstGeom>
          <a:noFill/>
        </p:spPr>
        <p:txBody>
          <a:bodyPr wrap="none" rtlCol="0">
            <a:spAutoFit/>
          </a:bodyPr>
          <a:lstStyle/>
          <a:p>
            <a:pPr algn="ctr">
              <a:lnSpc>
                <a:spcPct val="90000"/>
              </a:lnSpc>
            </a:pPr>
            <a:r>
              <a:rPr lang="en-US" b="1" dirty="0">
                <a:solidFill>
                  <a:srgbClr val="FF0000"/>
                </a:solidFill>
                <a:latin typeface="+mn-lt"/>
              </a:rPr>
              <a:t>Neutrino Alley</a:t>
            </a:r>
          </a:p>
        </p:txBody>
      </p:sp>
      <p:sp>
        <p:nvSpPr>
          <p:cNvPr id="2" name="TextBox 1">
            <a:extLst>
              <a:ext uri="{FF2B5EF4-FFF2-40B4-BE49-F238E27FC236}">
                <a16:creationId xmlns:a16="http://schemas.microsoft.com/office/drawing/2014/main" id="{60D17773-0B80-FF47-A199-870BBB9DB954}"/>
              </a:ext>
            </a:extLst>
          </p:cNvPr>
          <p:cNvSpPr txBox="1"/>
          <p:nvPr/>
        </p:nvSpPr>
        <p:spPr>
          <a:xfrm>
            <a:off x="462245" y="188288"/>
            <a:ext cx="4907114" cy="535531"/>
          </a:xfrm>
          <a:prstGeom prst="rect">
            <a:avLst/>
          </a:prstGeom>
          <a:noFill/>
        </p:spPr>
        <p:txBody>
          <a:bodyPr wrap="none" rtlCol="0">
            <a:spAutoFit/>
          </a:bodyPr>
          <a:lstStyle/>
          <a:p>
            <a:pPr algn="ctr">
              <a:lnSpc>
                <a:spcPct val="90000"/>
              </a:lnSpc>
            </a:pPr>
            <a:r>
              <a:rPr lang="en-US" sz="3200" dirty="0">
                <a:latin typeface="+mj-lt"/>
              </a:rPr>
              <a:t>Neutrino Alley  Location</a:t>
            </a:r>
          </a:p>
        </p:txBody>
      </p:sp>
      <p:pic>
        <p:nvPicPr>
          <p:cNvPr id="136" name="Picture 2" descr="05-03671_SUNSET_PPT">
            <a:extLst>
              <a:ext uri="{FF2B5EF4-FFF2-40B4-BE49-F238E27FC236}">
                <a16:creationId xmlns:a16="http://schemas.microsoft.com/office/drawing/2014/main" id="{C041E4CC-6DDF-2543-BB50-09D45835F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77" r="5556"/>
          <a:stretch>
            <a:fillRect/>
          </a:stretch>
        </p:blipFill>
        <p:spPr bwMode="auto">
          <a:xfrm>
            <a:off x="5972927" y="35375"/>
            <a:ext cx="6217487" cy="46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 name="Line 5">
            <a:extLst>
              <a:ext uri="{FF2B5EF4-FFF2-40B4-BE49-F238E27FC236}">
                <a16:creationId xmlns:a16="http://schemas.microsoft.com/office/drawing/2014/main" id="{A1C11CF3-8A3E-264F-96C3-E37809E02DDC}"/>
              </a:ext>
            </a:extLst>
          </p:cNvPr>
          <p:cNvSpPr>
            <a:spLocks noChangeShapeType="1"/>
          </p:cNvSpPr>
          <p:nvPr/>
        </p:nvSpPr>
        <p:spPr bwMode="auto">
          <a:xfrm flipV="1">
            <a:off x="9845021" y="1549956"/>
            <a:ext cx="632425" cy="1083643"/>
          </a:xfrm>
          <a:prstGeom prst="line">
            <a:avLst/>
          </a:prstGeom>
          <a:noFill/>
          <a:ln w="34925">
            <a:solidFill>
              <a:srgbClr val="FF0000"/>
            </a:solidFill>
            <a:round/>
            <a:headEnd type="arrow" w="med" len="med"/>
            <a:tailEnd/>
          </a:ln>
        </p:spPr>
        <p:txBody>
          <a:bodyPr/>
          <a:lstStyle/>
          <a:p>
            <a:endParaRPr lang="en-US"/>
          </a:p>
        </p:txBody>
      </p:sp>
      <p:sp>
        <p:nvSpPr>
          <p:cNvPr id="138" name="Line 6">
            <a:extLst>
              <a:ext uri="{FF2B5EF4-FFF2-40B4-BE49-F238E27FC236}">
                <a16:creationId xmlns:a16="http://schemas.microsoft.com/office/drawing/2014/main" id="{F216A78A-353F-F643-BE52-1C00614D5FF6}"/>
              </a:ext>
            </a:extLst>
          </p:cNvPr>
          <p:cNvSpPr>
            <a:spLocks noChangeShapeType="1"/>
          </p:cNvSpPr>
          <p:nvPr/>
        </p:nvSpPr>
        <p:spPr bwMode="auto">
          <a:xfrm flipH="1">
            <a:off x="8929021" y="2978269"/>
            <a:ext cx="876920" cy="1813534"/>
          </a:xfrm>
          <a:prstGeom prst="line">
            <a:avLst/>
          </a:prstGeom>
          <a:noFill/>
          <a:ln w="34925">
            <a:solidFill>
              <a:srgbClr val="FF3300"/>
            </a:solidFill>
            <a:round/>
            <a:headEnd type="arrow" w="med" len="med"/>
            <a:tailEnd/>
          </a:ln>
        </p:spPr>
        <p:txBody>
          <a:bodyPr/>
          <a:lstStyle/>
          <a:p>
            <a:endParaRPr lang="en-US"/>
          </a:p>
        </p:txBody>
      </p:sp>
      <p:sp>
        <p:nvSpPr>
          <p:cNvPr id="139" name="Line 7">
            <a:extLst>
              <a:ext uri="{FF2B5EF4-FFF2-40B4-BE49-F238E27FC236}">
                <a16:creationId xmlns:a16="http://schemas.microsoft.com/office/drawing/2014/main" id="{442D7EF9-E77F-604A-985B-3F3E5E242DAF}"/>
              </a:ext>
            </a:extLst>
          </p:cNvPr>
          <p:cNvSpPr>
            <a:spLocks noChangeShapeType="1"/>
          </p:cNvSpPr>
          <p:nvPr/>
        </p:nvSpPr>
        <p:spPr bwMode="auto">
          <a:xfrm>
            <a:off x="10477446" y="2695206"/>
            <a:ext cx="484910" cy="553320"/>
          </a:xfrm>
          <a:prstGeom prst="line">
            <a:avLst/>
          </a:prstGeom>
          <a:noFill/>
          <a:ln w="34925">
            <a:solidFill>
              <a:srgbClr val="FF3300"/>
            </a:solidFill>
            <a:round/>
            <a:headEnd type="arrow" w="med" len="med"/>
            <a:tailEnd/>
          </a:ln>
        </p:spPr>
        <p:txBody>
          <a:bodyPr/>
          <a:lstStyle/>
          <a:p>
            <a:endParaRPr lang="en-US"/>
          </a:p>
        </p:txBody>
      </p:sp>
      <p:sp>
        <p:nvSpPr>
          <p:cNvPr id="140" name="Text Box 8">
            <a:extLst>
              <a:ext uri="{FF2B5EF4-FFF2-40B4-BE49-F238E27FC236}">
                <a16:creationId xmlns:a16="http://schemas.microsoft.com/office/drawing/2014/main" id="{C5C59988-B236-454B-AD18-B78FFCB73263}"/>
              </a:ext>
            </a:extLst>
          </p:cNvPr>
          <p:cNvSpPr txBox="1">
            <a:spLocks noChangeArrowheads="1"/>
          </p:cNvSpPr>
          <p:nvPr/>
        </p:nvSpPr>
        <p:spPr bwMode="auto">
          <a:xfrm>
            <a:off x="9682139" y="1180624"/>
            <a:ext cx="2287806" cy="369332"/>
          </a:xfrm>
          <a:prstGeom prst="rect">
            <a:avLst/>
          </a:prstGeom>
          <a:noFill/>
          <a:ln w="9525">
            <a:noFill/>
            <a:miter lim="800000"/>
            <a:headEnd/>
            <a:tailEnd/>
          </a:ln>
        </p:spPr>
        <p:txBody>
          <a:bodyPr wrap="none">
            <a:spAutoFit/>
          </a:bodyPr>
          <a:lstStyle/>
          <a:p>
            <a:r>
              <a:rPr lang="en-US" b="1" dirty="0">
                <a:solidFill>
                  <a:srgbClr val="FF3300"/>
                </a:solidFill>
                <a:latin typeface="+mn-lt"/>
              </a:rPr>
              <a:t>1 GeV proton </a:t>
            </a:r>
            <a:r>
              <a:rPr lang="en-US" b="1" dirty="0" err="1">
                <a:solidFill>
                  <a:srgbClr val="FF3300"/>
                </a:solidFill>
                <a:latin typeface="+mn-lt"/>
              </a:rPr>
              <a:t>linac</a:t>
            </a:r>
            <a:endParaRPr lang="en-US" b="1" dirty="0">
              <a:solidFill>
                <a:srgbClr val="FF3300"/>
              </a:solidFill>
              <a:latin typeface="+mn-lt"/>
            </a:endParaRPr>
          </a:p>
        </p:txBody>
      </p:sp>
      <p:sp>
        <p:nvSpPr>
          <p:cNvPr id="141" name="Text Box 9">
            <a:extLst>
              <a:ext uri="{FF2B5EF4-FFF2-40B4-BE49-F238E27FC236}">
                <a16:creationId xmlns:a16="http://schemas.microsoft.com/office/drawing/2014/main" id="{5249D5B9-13D2-4F48-B315-22E268F70EB7}"/>
              </a:ext>
            </a:extLst>
          </p:cNvPr>
          <p:cNvSpPr txBox="1">
            <a:spLocks noChangeArrowheads="1"/>
          </p:cNvSpPr>
          <p:nvPr/>
        </p:nvSpPr>
        <p:spPr bwMode="auto">
          <a:xfrm>
            <a:off x="9960899" y="3248526"/>
            <a:ext cx="2125903" cy="369332"/>
          </a:xfrm>
          <a:prstGeom prst="rect">
            <a:avLst/>
          </a:prstGeom>
          <a:noFill/>
          <a:ln w="9525">
            <a:noFill/>
            <a:miter lim="800000"/>
            <a:headEnd/>
            <a:tailEnd/>
          </a:ln>
        </p:spPr>
        <p:txBody>
          <a:bodyPr wrap="none">
            <a:spAutoFit/>
          </a:bodyPr>
          <a:lstStyle/>
          <a:p>
            <a:r>
              <a:rPr lang="en-US" b="1" dirty="0">
                <a:solidFill>
                  <a:srgbClr val="FF3300"/>
                </a:solidFill>
                <a:latin typeface="+mn-lt"/>
              </a:rPr>
              <a:t>Accumulator ring</a:t>
            </a:r>
          </a:p>
        </p:txBody>
      </p:sp>
      <p:sp>
        <p:nvSpPr>
          <p:cNvPr id="142" name="Text Box 10">
            <a:extLst>
              <a:ext uri="{FF2B5EF4-FFF2-40B4-BE49-F238E27FC236}">
                <a16:creationId xmlns:a16="http://schemas.microsoft.com/office/drawing/2014/main" id="{00248011-B103-8446-BF2F-38271E5481F5}"/>
              </a:ext>
            </a:extLst>
          </p:cNvPr>
          <p:cNvSpPr txBox="1">
            <a:spLocks noChangeArrowheads="1"/>
          </p:cNvSpPr>
          <p:nvPr/>
        </p:nvSpPr>
        <p:spPr bwMode="auto">
          <a:xfrm>
            <a:off x="7346309" y="4892588"/>
            <a:ext cx="1860317" cy="369332"/>
          </a:xfrm>
          <a:prstGeom prst="rect">
            <a:avLst/>
          </a:prstGeom>
          <a:noFill/>
          <a:ln w="9525">
            <a:noFill/>
            <a:miter lim="800000"/>
            <a:headEnd/>
            <a:tailEnd/>
          </a:ln>
        </p:spPr>
        <p:txBody>
          <a:bodyPr wrap="none">
            <a:spAutoFit/>
          </a:bodyPr>
          <a:lstStyle/>
          <a:p>
            <a:r>
              <a:rPr lang="en-US" b="1" dirty="0">
                <a:solidFill>
                  <a:srgbClr val="FF3300"/>
                </a:solidFill>
                <a:latin typeface="+mn-lt"/>
              </a:rPr>
              <a:t>Target Building</a:t>
            </a:r>
          </a:p>
        </p:txBody>
      </p:sp>
      <p:pic>
        <p:nvPicPr>
          <p:cNvPr id="135" name="Picture 5" descr="test01">
            <a:extLst>
              <a:ext uri="{FF2B5EF4-FFF2-40B4-BE49-F238E27FC236}">
                <a16:creationId xmlns:a16="http://schemas.microsoft.com/office/drawing/2014/main" id="{B6E1D143-4EF4-914F-81FA-F85648069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45" y="1365290"/>
            <a:ext cx="5355724" cy="329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 name="Line 6">
            <a:extLst>
              <a:ext uri="{FF2B5EF4-FFF2-40B4-BE49-F238E27FC236}">
                <a16:creationId xmlns:a16="http://schemas.microsoft.com/office/drawing/2014/main" id="{39EE5D36-8E76-8945-B293-AEE2279C09EC}"/>
              </a:ext>
            </a:extLst>
          </p:cNvPr>
          <p:cNvSpPr>
            <a:spLocks noChangeShapeType="1"/>
          </p:cNvSpPr>
          <p:nvPr/>
        </p:nvSpPr>
        <p:spPr bwMode="auto">
          <a:xfrm>
            <a:off x="5222040" y="3363490"/>
            <a:ext cx="2526630" cy="1428312"/>
          </a:xfrm>
          <a:prstGeom prst="line">
            <a:avLst/>
          </a:prstGeom>
          <a:noFill/>
          <a:ln w="34925">
            <a:solidFill>
              <a:srgbClr val="FF3300"/>
            </a:solidFill>
            <a:round/>
            <a:headEnd type="arrow" w="med" len="med"/>
            <a:tailEnd/>
          </a:ln>
        </p:spPr>
        <p:txBody>
          <a:bodyPr/>
          <a:lstStyle/>
          <a:p>
            <a:endParaRPr lang="en-US"/>
          </a:p>
        </p:txBody>
      </p:sp>
      <p:cxnSp>
        <p:nvCxnSpPr>
          <p:cNvPr id="145" name="Straight Arrow Connector 144">
            <a:extLst>
              <a:ext uri="{FF2B5EF4-FFF2-40B4-BE49-F238E27FC236}">
                <a16:creationId xmlns:a16="http://schemas.microsoft.com/office/drawing/2014/main" id="{2651F201-900C-464D-A7C9-5346D13E11B9}"/>
              </a:ext>
            </a:extLst>
          </p:cNvPr>
          <p:cNvCxnSpPr>
            <a:cxnSpLocks/>
          </p:cNvCxnSpPr>
          <p:nvPr/>
        </p:nvCxnSpPr>
        <p:spPr>
          <a:xfrm flipH="1" flipV="1">
            <a:off x="2456030" y="2633599"/>
            <a:ext cx="100174" cy="293488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D528EDCD-295E-5549-827E-897626ADDCD4}"/>
              </a:ext>
            </a:extLst>
          </p:cNvPr>
          <p:cNvSpPr txBox="1"/>
          <p:nvPr/>
        </p:nvSpPr>
        <p:spPr>
          <a:xfrm>
            <a:off x="6013637" y="5362705"/>
            <a:ext cx="4507678" cy="1338828"/>
          </a:xfrm>
          <a:prstGeom prst="rect">
            <a:avLst/>
          </a:prstGeom>
          <a:noFill/>
        </p:spPr>
        <p:txBody>
          <a:bodyPr wrap="square" rtlCol="0">
            <a:spAutoFit/>
          </a:bodyPr>
          <a:lstStyle/>
          <a:p>
            <a:pPr>
              <a:lnSpc>
                <a:spcPct val="90000"/>
              </a:lnSpc>
            </a:pPr>
            <a:r>
              <a:rPr lang="en-US" dirty="0">
                <a:latin typeface="+mn-lt"/>
              </a:rPr>
              <a:t>Alley is 20-30 meters from the target. Space between target and alley is filled with steel, gravel and concrete</a:t>
            </a:r>
          </a:p>
          <a:p>
            <a:pPr>
              <a:lnSpc>
                <a:spcPct val="90000"/>
              </a:lnSpc>
            </a:pPr>
            <a:endParaRPr lang="en-US" dirty="0">
              <a:latin typeface="+mn-lt"/>
            </a:endParaRPr>
          </a:p>
          <a:p>
            <a:pPr>
              <a:lnSpc>
                <a:spcPct val="90000"/>
              </a:lnSpc>
            </a:pPr>
            <a:r>
              <a:rPr lang="en-US" dirty="0">
                <a:latin typeface="+mn-lt"/>
              </a:rPr>
              <a:t>There are extra 10 MWE from above</a:t>
            </a:r>
          </a:p>
        </p:txBody>
      </p:sp>
      <p:sp>
        <p:nvSpPr>
          <p:cNvPr id="3" name="TextBox 2">
            <a:extLst>
              <a:ext uri="{FF2B5EF4-FFF2-40B4-BE49-F238E27FC236}">
                <a16:creationId xmlns:a16="http://schemas.microsoft.com/office/drawing/2014/main" id="{E3F70C34-AB5A-734F-A23A-1A53AC7A5365}"/>
              </a:ext>
            </a:extLst>
          </p:cNvPr>
          <p:cNvSpPr txBox="1"/>
          <p:nvPr/>
        </p:nvSpPr>
        <p:spPr>
          <a:xfrm>
            <a:off x="952897" y="736923"/>
            <a:ext cx="4374420" cy="590931"/>
          </a:xfrm>
          <a:prstGeom prst="rect">
            <a:avLst/>
          </a:prstGeom>
          <a:noFill/>
        </p:spPr>
        <p:txBody>
          <a:bodyPr wrap="square" rtlCol="0">
            <a:spAutoFit/>
          </a:bodyPr>
          <a:lstStyle/>
          <a:p>
            <a:pPr>
              <a:lnSpc>
                <a:spcPct val="90000"/>
              </a:lnSpc>
            </a:pPr>
            <a:r>
              <a:rPr lang="en-US" dirty="0">
                <a:latin typeface="+mn-lt"/>
              </a:rPr>
              <a:t>After extensive BG program study we find a well protected location</a:t>
            </a:r>
          </a:p>
        </p:txBody>
      </p:sp>
    </p:spTree>
    <p:extLst>
      <p:ext uri="{BB962C8B-B14F-4D97-AF65-F5344CB8AC3E}">
        <p14:creationId xmlns:p14="http://schemas.microsoft.com/office/powerpoint/2010/main" val="1236054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F38124-8187-F545-9C2B-A49B6D106C5E}"/>
              </a:ext>
            </a:extLst>
          </p:cNvPr>
          <p:cNvPicPr>
            <a:picLocks noChangeAspect="1"/>
          </p:cNvPicPr>
          <p:nvPr/>
        </p:nvPicPr>
        <p:blipFill>
          <a:blip r:embed="rId2"/>
          <a:stretch>
            <a:fillRect/>
          </a:stretch>
        </p:blipFill>
        <p:spPr>
          <a:xfrm>
            <a:off x="4661343" y="2477815"/>
            <a:ext cx="3472559" cy="3530009"/>
          </a:xfrm>
          <a:prstGeom prst="rect">
            <a:avLst/>
          </a:prstGeom>
        </p:spPr>
      </p:pic>
      <p:sp>
        <p:nvSpPr>
          <p:cNvPr id="2" name="Title 1">
            <a:extLst>
              <a:ext uri="{FF2B5EF4-FFF2-40B4-BE49-F238E27FC236}">
                <a16:creationId xmlns:a16="http://schemas.microsoft.com/office/drawing/2014/main" id="{D0B7EAF7-6138-744A-8968-032B98E53637}"/>
              </a:ext>
            </a:extLst>
          </p:cNvPr>
          <p:cNvSpPr>
            <a:spLocks noGrp="1"/>
          </p:cNvSpPr>
          <p:nvPr>
            <p:ph type="title"/>
          </p:nvPr>
        </p:nvSpPr>
        <p:spPr>
          <a:xfrm>
            <a:off x="2134982" y="174914"/>
            <a:ext cx="7681814" cy="535531"/>
          </a:xfrm>
        </p:spPr>
        <p:txBody>
          <a:bodyPr/>
          <a:lstStyle/>
          <a:p>
            <a:pPr algn="ctr"/>
            <a:r>
              <a:rPr lang="en-US" dirty="0"/>
              <a:t>Future Activities – SNS calibration</a:t>
            </a:r>
          </a:p>
        </p:txBody>
      </p:sp>
      <p:sp>
        <p:nvSpPr>
          <p:cNvPr id="7" name="TextBox 6">
            <a:extLst>
              <a:ext uri="{FF2B5EF4-FFF2-40B4-BE49-F238E27FC236}">
                <a16:creationId xmlns:a16="http://schemas.microsoft.com/office/drawing/2014/main" id="{1BFDA95F-D562-0144-A143-ECE054DD9401}"/>
              </a:ext>
            </a:extLst>
          </p:cNvPr>
          <p:cNvSpPr txBox="1"/>
          <p:nvPr/>
        </p:nvSpPr>
        <p:spPr>
          <a:xfrm>
            <a:off x="214540" y="1345409"/>
            <a:ext cx="4116726" cy="2862322"/>
          </a:xfrm>
          <a:prstGeom prst="rect">
            <a:avLst/>
          </a:prstGeom>
          <a:noFill/>
        </p:spPr>
        <p:txBody>
          <a:bodyPr wrap="square" rtlCol="0">
            <a:spAutoFit/>
          </a:bodyPr>
          <a:lstStyle/>
          <a:p>
            <a:pPr algn="ctr"/>
            <a:r>
              <a:rPr lang="en-US" sz="1600" dirty="0">
                <a:latin typeface="+mn-lt"/>
              </a:rPr>
              <a:t>Presently we assume that neutrino flux at SNS is known within 10%</a:t>
            </a:r>
          </a:p>
          <a:p>
            <a:pPr algn="ctr"/>
            <a:endParaRPr lang="en-US" sz="1600" dirty="0">
              <a:latin typeface="+mn-lt"/>
            </a:endParaRPr>
          </a:p>
          <a:p>
            <a:pPr algn="ctr"/>
            <a:r>
              <a:rPr lang="en-US" sz="1600" dirty="0">
                <a:latin typeface="+mn-lt"/>
              </a:rPr>
              <a:t>Cross sections of neutrino interaction with Deuterium are known with 2-3% accuracy</a:t>
            </a:r>
          </a:p>
          <a:p>
            <a:pPr algn="ctr"/>
            <a:endParaRPr lang="en-US" sz="1400" dirty="0">
              <a:latin typeface="+mn-lt"/>
            </a:endParaRPr>
          </a:p>
          <a:p>
            <a:pPr algn="ctr"/>
            <a:r>
              <a:rPr lang="en-US" sz="1400" i="1" dirty="0" err="1">
                <a:latin typeface="+mn-lt"/>
              </a:rPr>
              <a:t>S.Nakamura</a:t>
            </a:r>
            <a:r>
              <a:rPr lang="en-US" sz="1400" i="1" dirty="0">
                <a:latin typeface="+mn-lt"/>
              </a:rPr>
              <a:t> et. al. </a:t>
            </a:r>
            <a:r>
              <a:rPr lang="en-US" sz="1400" i="1" dirty="0" err="1">
                <a:latin typeface="+mn-lt"/>
              </a:rPr>
              <a:t>Nucl.Phys</a:t>
            </a:r>
            <a:r>
              <a:rPr lang="en-US" sz="1400" i="1" dirty="0">
                <a:latin typeface="+mn-lt"/>
              </a:rPr>
              <a:t>. A721(2003) 549</a:t>
            </a:r>
          </a:p>
          <a:p>
            <a:pPr algn="ctr"/>
            <a:endParaRPr lang="en-US" sz="1400" i="1" dirty="0">
              <a:latin typeface="+mn-lt"/>
            </a:endParaRPr>
          </a:p>
          <a:p>
            <a:pPr algn="ctr"/>
            <a:r>
              <a:rPr lang="en-US" sz="1400" dirty="0">
                <a:latin typeface="+mn-lt"/>
              </a:rPr>
              <a:t>Prompt NC </a:t>
            </a:r>
            <a:r>
              <a:rPr lang="en-US" sz="1400" dirty="0" err="1">
                <a:latin typeface="+mn-lt"/>
              </a:rPr>
              <a:t>ν</a:t>
            </a:r>
            <a:r>
              <a:rPr lang="en-US" sz="1400" baseline="-25000" dirty="0" err="1">
                <a:latin typeface="+mn-lt"/>
              </a:rPr>
              <a:t>μ</a:t>
            </a:r>
            <a:r>
              <a:rPr lang="en-US" sz="1400" dirty="0">
                <a:latin typeface="+mn-lt"/>
              </a:rPr>
              <a:t> +d </a:t>
            </a:r>
            <a:r>
              <a:rPr lang="en-US" sz="1400" dirty="0">
                <a:latin typeface="+mn-lt"/>
                <a:sym typeface="Wingdings"/>
              </a:rPr>
              <a:t></a:t>
            </a:r>
            <a:r>
              <a:rPr lang="en-US" sz="1400" dirty="0">
                <a:latin typeface="+mn-lt"/>
              </a:rPr>
              <a:t> </a:t>
            </a:r>
            <a:r>
              <a:rPr lang="en-US" sz="1400" dirty="0">
                <a:latin typeface="+mn-lt"/>
                <a:sym typeface="Wingdings"/>
              </a:rPr>
              <a:t>1.8*10</a:t>
            </a:r>
            <a:r>
              <a:rPr lang="en-US" sz="1400" baseline="30000" dirty="0">
                <a:latin typeface="+mn-lt"/>
                <a:sym typeface="Wingdings"/>
              </a:rPr>
              <a:t>-41 </a:t>
            </a:r>
            <a:r>
              <a:rPr lang="en-US" sz="1400" dirty="0">
                <a:latin typeface="+mn-lt"/>
                <a:sym typeface="Wingdings"/>
              </a:rPr>
              <a:t>cm</a:t>
            </a:r>
            <a:r>
              <a:rPr lang="en-US" sz="1400" baseline="30000" dirty="0">
                <a:latin typeface="+mn-lt"/>
                <a:sym typeface="Wingdings"/>
              </a:rPr>
              <a:t>2</a:t>
            </a:r>
          </a:p>
          <a:p>
            <a:pPr algn="ctr"/>
            <a:r>
              <a:rPr lang="en-US" sz="1400" dirty="0">
                <a:latin typeface="+mn-lt"/>
              </a:rPr>
              <a:t>Delayed NC </a:t>
            </a:r>
            <a:r>
              <a:rPr lang="en-US" sz="1400" dirty="0" err="1">
                <a:latin typeface="+mn-lt"/>
              </a:rPr>
              <a:t>ν</a:t>
            </a:r>
            <a:r>
              <a:rPr lang="en-US" sz="1400" baseline="-25000" dirty="0" err="1">
                <a:latin typeface="+mn-lt"/>
              </a:rPr>
              <a:t>eμ</a:t>
            </a:r>
            <a:r>
              <a:rPr lang="en-US" sz="1400" baseline="-25000" dirty="0">
                <a:latin typeface="+mn-lt"/>
              </a:rPr>
              <a:t>-bar</a:t>
            </a:r>
            <a:r>
              <a:rPr lang="en-US" sz="1400" dirty="0">
                <a:latin typeface="+mn-lt"/>
              </a:rPr>
              <a:t>+ d </a:t>
            </a:r>
            <a:r>
              <a:rPr lang="en-US" sz="1400" dirty="0">
                <a:latin typeface="+mn-lt"/>
                <a:sym typeface="Wingdings"/>
              </a:rPr>
              <a:t>6.0*10</a:t>
            </a:r>
            <a:r>
              <a:rPr lang="en-US" sz="1400" baseline="30000" dirty="0">
                <a:latin typeface="+mn-lt"/>
                <a:sym typeface="Wingdings"/>
              </a:rPr>
              <a:t>-41 </a:t>
            </a:r>
            <a:r>
              <a:rPr lang="en-US" sz="1400" dirty="0">
                <a:latin typeface="+mn-lt"/>
                <a:sym typeface="Wingdings"/>
              </a:rPr>
              <a:t>cm</a:t>
            </a:r>
            <a:r>
              <a:rPr lang="en-US" sz="1400" baseline="30000" dirty="0">
                <a:latin typeface="+mn-lt"/>
                <a:sym typeface="Wingdings"/>
              </a:rPr>
              <a:t>2</a:t>
            </a:r>
          </a:p>
          <a:p>
            <a:pPr algn="ctr"/>
            <a:r>
              <a:rPr lang="en-US" sz="1400" dirty="0">
                <a:latin typeface="+mn-lt"/>
              </a:rPr>
              <a:t>Delayed CC </a:t>
            </a:r>
            <a:r>
              <a:rPr lang="en-US" sz="1400" dirty="0" err="1">
                <a:latin typeface="+mn-lt"/>
              </a:rPr>
              <a:t>ν</a:t>
            </a:r>
            <a:r>
              <a:rPr lang="en-US" sz="1400" baseline="-25000" dirty="0" err="1">
                <a:latin typeface="+mn-lt"/>
              </a:rPr>
              <a:t>e</a:t>
            </a:r>
            <a:r>
              <a:rPr lang="en-US" sz="1400" dirty="0">
                <a:latin typeface="+mn-lt"/>
              </a:rPr>
              <a:t> + d </a:t>
            </a:r>
            <a:r>
              <a:rPr lang="en-US" sz="1400" dirty="0">
                <a:latin typeface="+mn-lt"/>
                <a:sym typeface="Wingdings"/>
              </a:rPr>
              <a:t></a:t>
            </a:r>
            <a:r>
              <a:rPr lang="en-US" sz="1400" dirty="0">
                <a:latin typeface="+mn-lt"/>
              </a:rPr>
              <a:t> </a:t>
            </a:r>
            <a:r>
              <a:rPr lang="en-US" sz="1400" dirty="0">
                <a:latin typeface="+mn-lt"/>
                <a:sym typeface="Wingdings"/>
              </a:rPr>
              <a:t>5.5*10</a:t>
            </a:r>
            <a:r>
              <a:rPr lang="en-US" sz="1400" baseline="30000" dirty="0">
                <a:latin typeface="+mn-lt"/>
                <a:sym typeface="Wingdings"/>
              </a:rPr>
              <a:t>-41 </a:t>
            </a:r>
            <a:r>
              <a:rPr lang="en-US" sz="1400" dirty="0">
                <a:latin typeface="+mn-lt"/>
                <a:sym typeface="Wingdings"/>
              </a:rPr>
              <a:t>cm</a:t>
            </a:r>
            <a:r>
              <a:rPr lang="en-US" sz="1400" baseline="30000" dirty="0">
                <a:latin typeface="+mn-lt"/>
                <a:sym typeface="Wingdings"/>
              </a:rPr>
              <a:t>2</a:t>
            </a:r>
          </a:p>
        </p:txBody>
      </p:sp>
      <p:sp>
        <p:nvSpPr>
          <p:cNvPr id="8" name="TextBox 7">
            <a:extLst>
              <a:ext uri="{FF2B5EF4-FFF2-40B4-BE49-F238E27FC236}">
                <a16:creationId xmlns:a16="http://schemas.microsoft.com/office/drawing/2014/main" id="{590028A7-292D-884C-A1B3-11DDD7811DCE}"/>
              </a:ext>
            </a:extLst>
          </p:cNvPr>
          <p:cNvSpPr txBox="1"/>
          <p:nvPr/>
        </p:nvSpPr>
        <p:spPr>
          <a:xfrm>
            <a:off x="366159" y="4810174"/>
            <a:ext cx="3240925" cy="1384995"/>
          </a:xfrm>
          <a:prstGeom prst="rect">
            <a:avLst/>
          </a:prstGeom>
          <a:noFill/>
        </p:spPr>
        <p:txBody>
          <a:bodyPr wrap="square" rtlCol="0">
            <a:spAutoFit/>
          </a:bodyPr>
          <a:lstStyle/>
          <a:p>
            <a:pPr algn="ctr"/>
            <a:r>
              <a:rPr lang="en-US" sz="1400" dirty="0">
                <a:latin typeface="+mn-lt"/>
              </a:rPr>
              <a:t>For 1 t fiducial mass detector ~ thousand interactions per year</a:t>
            </a:r>
          </a:p>
          <a:p>
            <a:pPr algn="ctr"/>
            <a:endParaRPr lang="en-US" sz="1400" dirty="0">
              <a:latin typeface="+mn-lt"/>
            </a:endParaRPr>
          </a:p>
          <a:p>
            <a:pPr algn="ctr"/>
            <a:r>
              <a:rPr lang="en-US" sz="1400" dirty="0">
                <a:latin typeface="+mn-lt"/>
              </a:rPr>
              <a:t>Detector calibration with </a:t>
            </a:r>
          </a:p>
          <a:p>
            <a:pPr algn="ctr"/>
            <a:r>
              <a:rPr lang="en-US" sz="1400" dirty="0">
                <a:latin typeface="+mn-lt"/>
              </a:rPr>
              <a:t>Michel Electrons</a:t>
            </a:r>
          </a:p>
          <a:p>
            <a:pPr algn="ctr"/>
            <a:r>
              <a:rPr lang="en-US" sz="1400" dirty="0">
                <a:latin typeface="+mn-lt"/>
              </a:rPr>
              <a:t> (same energy range)</a:t>
            </a:r>
          </a:p>
        </p:txBody>
      </p:sp>
      <p:sp>
        <p:nvSpPr>
          <p:cNvPr id="14" name="TextBox 13">
            <a:extLst>
              <a:ext uri="{FF2B5EF4-FFF2-40B4-BE49-F238E27FC236}">
                <a16:creationId xmlns:a16="http://schemas.microsoft.com/office/drawing/2014/main" id="{1C405FE4-153D-CD48-AA87-D1478AD06977}"/>
              </a:ext>
            </a:extLst>
          </p:cNvPr>
          <p:cNvSpPr txBox="1"/>
          <p:nvPr/>
        </p:nvSpPr>
        <p:spPr>
          <a:xfrm>
            <a:off x="4402091" y="1243049"/>
            <a:ext cx="3740127" cy="1421928"/>
          </a:xfrm>
          <a:prstGeom prst="rect">
            <a:avLst/>
          </a:prstGeom>
          <a:noFill/>
        </p:spPr>
        <p:txBody>
          <a:bodyPr wrap="none" rtlCol="0">
            <a:spAutoFit/>
          </a:bodyPr>
          <a:lstStyle/>
          <a:p>
            <a:pPr algn="ctr">
              <a:lnSpc>
                <a:spcPct val="90000"/>
              </a:lnSpc>
            </a:pPr>
            <a:r>
              <a:rPr lang="en-US" sz="1600" dirty="0">
                <a:latin typeface="+mn-lt"/>
              </a:rPr>
              <a:t>Well defined D</a:t>
            </a:r>
            <a:r>
              <a:rPr lang="en-US" sz="1600" baseline="-25000" dirty="0">
                <a:latin typeface="+mn-lt"/>
              </a:rPr>
              <a:t>2</a:t>
            </a:r>
            <a:r>
              <a:rPr lang="en-US" sz="1600" dirty="0">
                <a:latin typeface="+mn-lt"/>
              </a:rPr>
              <a:t>O mass constrained </a:t>
            </a:r>
          </a:p>
          <a:p>
            <a:pPr algn="ctr">
              <a:lnSpc>
                <a:spcPct val="90000"/>
              </a:lnSpc>
            </a:pPr>
            <a:r>
              <a:rPr lang="en-US" sz="1600" dirty="0">
                <a:latin typeface="+mn-lt"/>
              </a:rPr>
              <a:t>by acrylic tank</a:t>
            </a:r>
          </a:p>
          <a:p>
            <a:pPr algn="ctr">
              <a:lnSpc>
                <a:spcPct val="90000"/>
              </a:lnSpc>
            </a:pPr>
            <a:endParaRPr lang="en-US" sz="1600" dirty="0">
              <a:latin typeface="+mn-lt"/>
            </a:endParaRPr>
          </a:p>
          <a:p>
            <a:pPr algn="ctr">
              <a:lnSpc>
                <a:spcPct val="90000"/>
              </a:lnSpc>
            </a:pPr>
            <a:r>
              <a:rPr lang="en-US" sz="1600" dirty="0">
                <a:latin typeface="+mn-lt"/>
              </a:rPr>
              <a:t>10 cm of light water tail catcher</a:t>
            </a:r>
          </a:p>
          <a:p>
            <a:pPr algn="ctr">
              <a:lnSpc>
                <a:spcPct val="90000"/>
              </a:lnSpc>
            </a:pPr>
            <a:endParaRPr lang="en-US" sz="1600" dirty="0">
              <a:latin typeface="+mn-lt"/>
            </a:endParaRPr>
          </a:p>
          <a:p>
            <a:pPr algn="ctr">
              <a:lnSpc>
                <a:spcPct val="90000"/>
              </a:lnSpc>
            </a:pPr>
            <a:r>
              <a:rPr lang="en-US" sz="1600" dirty="0">
                <a:latin typeface="+mn-lt"/>
              </a:rPr>
              <a:t>Outer dimensions 2.3 * 2.3 * 1.0 m</a:t>
            </a:r>
            <a:r>
              <a:rPr lang="en-US" sz="1600" baseline="30000" dirty="0">
                <a:latin typeface="+mn-lt"/>
              </a:rPr>
              <a:t>3</a:t>
            </a:r>
          </a:p>
        </p:txBody>
      </p:sp>
      <p:sp>
        <p:nvSpPr>
          <p:cNvPr id="15" name="TextBox 14">
            <a:extLst>
              <a:ext uri="{FF2B5EF4-FFF2-40B4-BE49-F238E27FC236}">
                <a16:creationId xmlns:a16="http://schemas.microsoft.com/office/drawing/2014/main" id="{91ABDDAE-69B2-0046-89C3-A9A86DE2CEF8}"/>
              </a:ext>
            </a:extLst>
          </p:cNvPr>
          <p:cNvSpPr txBox="1"/>
          <p:nvPr/>
        </p:nvSpPr>
        <p:spPr>
          <a:xfrm>
            <a:off x="5907896" y="3912266"/>
            <a:ext cx="928459" cy="590931"/>
          </a:xfrm>
          <a:prstGeom prst="rect">
            <a:avLst/>
          </a:prstGeom>
          <a:noFill/>
        </p:spPr>
        <p:txBody>
          <a:bodyPr wrap="none" rtlCol="0">
            <a:spAutoFit/>
          </a:bodyPr>
          <a:lstStyle/>
          <a:p>
            <a:pPr algn="ctr">
              <a:lnSpc>
                <a:spcPct val="90000"/>
              </a:lnSpc>
            </a:pPr>
            <a:r>
              <a:rPr lang="en-US" b="1" dirty="0"/>
              <a:t>D</a:t>
            </a:r>
            <a:r>
              <a:rPr lang="en-US" b="1" baseline="-25000" dirty="0"/>
              <a:t>2</a:t>
            </a:r>
            <a:r>
              <a:rPr lang="en-US" b="1" dirty="0"/>
              <a:t>0</a:t>
            </a:r>
          </a:p>
          <a:p>
            <a:pPr algn="ctr">
              <a:lnSpc>
                <a:spcPct val="90000"/>
              </a:lnSpc>
            </a:pPr>
            <a:r>
              <a:rPr lang="en-US" b="1" dirty="0"/>
              <a:t>1.3 ton</a:t>
            </a:r>
          </a:p>
        </p:txBody>
      </p:sp>
      <p:pic>
        <p:nvPicPr>
          <p:cNvPr id="16" name="Picture 15">
            <a:extLst>
              <a:ext uri="{FF2B5EF4-FFF2-40B4-BE49-F238E27FC236}">
                <a16:creationId xmlns:a16="http://schemas.microsoft.com/office/drawing/2014/main" id="{6C81D04A-CC52-E849-A817-D397207D5B39}"/>
              </a:ext>
            </a:extLst>
          </p:cNvPr>
          <p:cNvPicPr>
            <a:picLocks noChangeAspect="1"/>
          </p:cNvPicPr>
          <p:nvPr/>
        </p:nvPicPr>
        <p:blipFill>
          <a:blip r:embed="rId3"/>
          <a:stretch>
            <a:fillRect/>
          </a:stretch>
        </p:blipFill>
        <p:spPr>
          <a:xfrm>
            <a:off x="8117915" y="1996657"/>
            <a:ext cx="4072498" cy="2598593"/>
          </a:xfrm>
          <a:prstGeom prst="rect">
            <a:avLst/>
          </a:prstGeom>
        </p:spPr>
      </p:pic>
      <p:sp>
        <p:nvSpPr>
          <p:cNvPr id="17" name="TextBox 16">
            <a:extLst>
              <a:ext uri="{FF2B5EF4-FFF2-40B4-BE49-F238E27FC236}">
                <a16:creationId xmlns:a16="http://schemas.microsoft.com/office/drawing/2014/main" id="{FEA1CEFB-DA8B-9843-BC36-69323CD52B40}"/>
              </a:ext>
            </a:extLst>
          </p:cNvPr>
          <p:cNvSpPr txBox="1"/>
          <p:nvPr/>
        </p:nvSpPr>
        <p:spPr>
          <a:xfrm>
            <a:off x="8521597" y="5082556"/>
            <a:ext cx="3552017" cy="590931"/>
          </a:xfrm>
          <a:prstGeom prst="rect">
            <a:avLst/>
          </a:prstGeom>
          <a:noFill/>
        </p:spPr>
        <p:txBody>
          <a:bodyPr wrap="square" rtlCol="0">
            <a:spAutoFit/>
          </a:bodyPr>
          <a:lstStyle/>
          <a:p>
            <a:pPr algn="ctr">
              <a:lnSpc>
                <a:spcPct val="90000"/>
              </a:lnSpc>
            </a:pPr>
            <a:r>
              <a:rPr lang="en-US" dirty="0">
                <a:latin typeface="+mn-lt"/>
              </a:rPr>
              <a:t>SNS calibration and CC measurements on Oxygen</a:t>
            </a:r>
          </a:p>
        </p:txBody>
      </p:sp>
    </p:spTree>
    <p:extLst>
      <p:ext uri="{BB962C8B-B14F-4D97-AF65-F5344CB8AC3E}">
        <p14:creationId xmlns:p14="http://schemas.microsoft.com/office/powerpoint/2010/main" val="1479281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7B48D5-BC92-DA43-A72C-306F730ADB6D}"/>
              </a:ext>
            </a:extLst>
          </p:cNvPr>
          <p:cNvPicPr>
            <a:picLocks noChangeAspect="1"/>
          </p:cNvPicPr>
          <p:nvPr/>
        </p:nvPicPr>
        <p:blipFill>
          <a:blip r:embed="rId3"/>
          <a:stretch>
            <a:fillRect/>
          </a:stretch>
        </p:blipFill>
        <p:spPr>
          <a:xfrm>
            <a:off x="9776302" y="99746"/>
            <a:ext cx="2328058" cy="1609486"/>
          </a:xfrm>
          <a:prstGeom prst="rect">
            <a:avLst/>
          </a:prstGeom>
        </p:spPr>
      </p:pic>
      <p:graphicFrame>
        <p:nvGraphicFramePr>
          <p:cNvPr id="12" name="Object 11">
            <a:extLst>
              <a:ext uri="{FF2B5EF4-FFF2-40B4-BE49-F238E27FC236}">
                <a16:creationId xmlns:a16="http://schemas.microsoft.com/office/drawing/2014/main" id="{37EF0A66-4942-DA49-9CA4-629F0D6DDD21}"/>
              </a:ext>
            </a:extLst>
          </p:cNvPr>
          <p:cNvGraphicFramePr>
            <a:graphicFrameLocks noChangeAspect="1"/>
          </p:cNvGraphicFramePr>
          <p:nvPr>
            <p:extLst/>
          </p:nvPr>
        </p:nvGraphicFramePr>
        <p:xfrm>
          <a:off x="7417834" y="2088153"/>
          <a:ext cx="4686527" cy="3621407"/>
        </p:xfrm>
        <a:graphic>
          <a:graphicData uri="http://schemas.openxmlformats.org/presentationml/2006/ole">
            <mc:AlternateContent xmlns:mc="http://schemas.openxmlformats.org/markup-compatibility/2006">
              <mc:Choice xmlns:v="urn:schemas-microsoft-com:vml" Requires="v">
                <p:oleObj spid="_x0000_s1122" name="Acrobat Document" r:id="rId4" imgW="5029155" imgH="3886200" progId="Acrobat.Document.11">
                  <p:embed/>
                </p:oleObj>
              </mc:Choice>
              <mc:Fallback>
                <p:oleObj name="Acrobat Document" r:id="rId4" imgW="5029155" imgH="3886200" progId="Acrobat.Document.11">
                  <p:embed/>
                  <p:pic>
                    <p:nvPicPr>
                      <p:cNvPr id="12" name="Object 11">
                        <a:extLst>
                          <a:ext uri="{FF2B5EF4-FFF2-40B4-BE49-F238E27FC236}">
                            <a16:creationId xmlns:a16="http://schemas.microsoft.com/office/drawing/2014/main" id="{37EF0A66-4942-DA49-9CA4-629F0D6DDD21}"/>
                          </a:ext>
                        </a:extLst>
                      </p:cNvPr>
                      <p:cNvPicPr/>
                      <p:nvPr/>
                    </p:nvPicPr>
                    <p:blipFill>
                      <a:blip r:embed="rId5"/>
                      <a:stretch>
                        <a:fillRect/>
                      </a:stretch>
                    </p:blipFill>
                    <p:spPr>
                      <a:xfrm>
                        <a:off x="7417834" y="2088153"/>
                        <a:ext cx="4686527" cy="362140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D1F6FB8-538B-8940-AC6F-E94607D5E45F}"/>
              </a:ext>
            </a:extLst>
          </p:cNvPr>
          <p:cNvSpPr txBox="1"/>
          <p:nvPr/>
        </p:nvSpPr>
        <p:spPr>
          <a:xfrm>
            <a:off x="1958150" y="733673"/>
            <a:ext cx="7101624" cy="341632"/>
          </a:xfrm>
          <a:prstGeom prst="rect">
            <a:avLst/>
          </a:prstGeom>
          <a:noFill/>
        </p:spPr>
        <p:txBody>
          <a:bodyPr wrap="none" rtlCol="0">
            <a:spAutoFit/>
          </a:bodyPr>
          <a:lstStyle/>
          <a:p>
            <a:pPr algn="ctr">
              <a:lnSpc>
                <a:spcPct val="90000"/>
              </a:lnSpc>
            </a:pPr>
            <a:r>
              <a:rPr lang="en-US" dirty="0">
                <a:latin typeface="+mn-lt"/>
              </a:rPr>
              <a:t>Need high statistics low background measurements of </a:t>
            </a:r>
            <a:r>
              <a:rPr lang="en-US" dirty="0" err="1">
                <a:latin typeface="+mn-lt"/>
              </a:rPr>
              <a:t>CEvNS</a:t>
            </a:r>
            <a:r>
              <a:rPr lang="en-US" dirty="0">
                <a:latin typeface="+mn-lt"/>
              </a:rPr>
              <a:t> </a:t>
            </a:r>
          </a:p>
        </p:txBody>
      </p:sp>
      <p:sp>
        <p:nvSpPr>
          <p:cNvPr id="5" name="TextBox 4">
            <a:extLst>
              <a:ext uri="{FF2B5EF4-FFF2-40B4-BE49-F238E27FC236}">
                <a16:creationId xmlns:a16="http://schemas.microsoft.com/office/drawing/2014/main" id="{E4263693-827A-494E-AD02-47A10C3ABDFB}"/>
              </a:ext>
            </a:extLst>
          </p:cNvPr>
          <p:cNvSpPr txBox="1"/>
          <p:nvPr/>
        </p:nvSpPr>
        <p:spPr>
          <a:xfrm>
            <a:off x="3889789" y="2285613"/>
            <a:ext cx="3849887" cy="3831818"/>
          </a:xfrm>
          <a:prstGeom prst="rect">
            <a:avLst/>
          </a:prstGeom>
          <a:noFill/>
        </p:spPr>
        <p:txBody>
          <a:bodyPr wrap="square" rtlCol="0">
            <a:spAutoFit/>
          </a:bodyPr>
          <a:lstStyle/>
          <a:p>
            <a:pPr algn="ctr">
              <a:lnSpc>
                <a:spcPct val="90000"/>
              </a:lnSpc>
            </a:pPr>
            <a:r>
              <a:rPr lang="en-US" dirty="0">
                <a:latin typeface="+mn-lt"/>
              </a:rPr>
              <a:t>Transition from 22 kg to 1 ton </a:t>
            </a:r>
            <a:r>
              <a:rPr lang="en-US" dirty="0" err="1">
                <a:latin typeface="+mn-lt"/>
              </a:rPr>
              <a:t>LAr</a:t>
            </a:r>
            <a:r>
              <a:rPr lang="en-US" dirty="0">
                <a:latin typeface="+mn-lt"/>
              </a:rPr>
              <a:t> detector.</a:t>
            </a:r>
          </a:p>
          <a:p>
            <a:pPr algn="ctr">
              <a:lnSpc>
                <a:spcPct val="90000"/>
              </a:lnSpc>
            </a:pPr>
            <a:endParaRPr lang="en-US" dirty="0">
              <a:latin typeface="+mn-lt"/>
            </a:endParaRPr>
          </a:p>
          <a:p>
            <a:pPr algn="ctr">
              <a:lnSpc>
                <a:spcPct val="90000"/>
              </a:lnSpc>
            </a:pPr>
            <a:r>
              <a:rPr lang="en-US" dirty="0">
                <a:latin typeface="+mn-lt"/>
              </a:rPr>
              <a:t>Can fit at the same place where presently 22 kg detector is sitting</a:t>
            </a:r>
          </a:p>
          <a:p>
            <a:pPr algn="ctr">
              <a:lnSpc>
                <a:spcPct val="90000"/>
              </a:lnSpc>
            </a:pPr>
            <a:endParaRPr lang="en-US" dirty="0">
              <a:latin typeface="+mn-lt"/>
            </a:endParaRPr>
          </a:p>
          <a:p>
            <a:pPr algn="ctr">
              <a:lnSpc>
                <a:spcPct val="90000"/>
              </a:lnSpc>
            </a:pPr>
            <a:r>
              <a:rPr lang="en-US" dirty="0">
                <a:latin typeface="+mn-lt"/>
              </a:rPr>
              <a:t>Will reuse part of existing infrastructure</a:t>
            </a:r>
          </a:p>
          <a:p>
            <a:pPr algn="ctr">
              <a:lnSpc>
                <a:spcPct val="90000"/>
              </a:lnSpc>
            </a:pPr>
            <a:endParaRPr lang="en-US" dirty="0">
              <a:latin typeface="+mn-lt"/>
            </a:endParaRPr>
          </a:p>
          <a:p>
            <a:pPr algn="ctr">
              <a:lnSpc>
                <a:spcPct val="90000"/>
              </a:lnSpc>
            </a:pPr>
            <a:r>
              <a:rPr lang="en-US" dirty="0">
                <a:latin typeface="+mn-lt"/>
              </a:rPr>
              <a:t> Potentially use depleted Argon; piggyback on </a:t>
            </a:r>
            <a:r>
              <a:rPr lang="en-US" dirty="0" err="1">
                <a:latin typeface="+mn-lt"/>
              </a:rPr>
              <a:t>DarkSide</a:t>
            </a:r>
            <a:r>
              <a:rPr lang="en-US" dirty="0">
                <a:latin typeface="+mn-lt"/>
              </a:rPr>
              <a:t> investments</a:t>
            </a:r>
          </a:p>
          <a:p>
            <a:pPr algn="ctr">
              <a:lnSpc>
                <a:spcPct val="90000"/>
              </a:lnSpc>
            </a:pPr>
            <a:endParaRPr lang="en-US" dirty="0">
              <a:latin typeface="+mn-lt"/>
            </a:endParaRPr>
          </a:p>
          <a:p>
            <a:pPr algn="ctr">
              <a:lnSpc>
                <a:spcPct val="90000"/>
              </a:lnSpc>
            </a:pPr>
            <a:r>
              <a:rPr lang="en-US" dirty="0">
                <a:latin typeface="+mn-lt"/>
              </a:rPr>
              <a:t>Will see thousands of </a:t>
            </a:r>
            <a:r>
              <a:rPr lang="en-US" dirty="0" err="1">
                <a:latin typeface="+mn-lt"/>
              </a:rPr>
              <a:t>CEvNS</a:t>
            </a:r>
            <a:r>
              <a:rPr lang="en-US" dirty="0">
                <a:latin typeface="+mn-lt"/>
              </a:rPr>
              <a:t> events per year + CC</a:t>
            </a:r>
          </a:p>
        </p:txBody>
      </p:sp>
      <p:sp>
        <p:nvSpPr>
          <p:cNvPr id="15" name="Title 1">
            <a:extLst>
              <a:ext uri="{FF2B5EF4-FFF2-40B4-BE49-F238E27FC236}">
                <a16:creationId xmlns:a16="http://schemas.microsoft.com/office/drawing/2014/main" id="{0076198B-C016-AE46-B79F-FAAE4EE4238E}"/>
              </a:ext>
            </a:extLst>
          </p:cNvPr>
          <p:cNvSpPr txBox="1">
            <a:spLocks/>
          </p:cNvSpPr>
          <p:nvPr/>
        </p:nvSpPr>
        <p:spPr bwMode="auto">
          <a:xfrm>
            <a:off x="303424" y="151801"/>
            <a:ext cx="7665602"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r>
              <a:rPr lang="en-US" b="0" dirty="0">
                <a:solidFill>
                  <a:schemeClr val="tx1"/>
                </a:solidFill>
                <a:latin typeface="+mj-lt"/>
              </a:rPr>
              <a:t>Future Activities  - 1 ton </a:t>
            </a:r>
            <a:r>
              <a:rPr lang="en-US" b="0" dirty="0" err="1">
                <a:solidFill>
                  <a:schemeClr val="tx1"/>
                </a:solidFill>
                <a:latin typeface="+mj-lt"/>
              </a:rPr>
              <a:t>LAr</a:t>
            </a:r>
            <a:r>
              <a:rPr lang="en-US" b="0" dirty="0">
                <a:solidFill>
                  <a:schemeClr val="tx1"/>
                </a:solidFill>
                <a:latin typeface="+mj-lt"/>
              </a:rPr>
              <a:t> detector</a:t>
            </a:r>
          </a:p>
        </p:txBody>
      </p:sp>
      <p:pic>
        <p:nvPicPr>
          <p:cNvPr id="7" name="Picture 6">
            <a:extLst>
              <a:ext uri="{FF2B5EF4-FFF2-40B4-BE49-F238E27FC236}">
                <a16:creationId xmlns:a16="http://schemas.microsoft.com/office/drawing/2014/main" id="{08848A89-BC80-644B-B7F4-4A490EB350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388" y="2253373"/>
            <a:ext cx="1307229" cy="2984140"/>
          </a:xfrm>
          <a:prstGeom prst="rect">
            <a:avLst/>
          </a:prstGeom>
        </p:spPr>
      </p:pic>
      <p:pic>
        <p:nvPicPr>
          <p:cNvPr id="2" name="Picture 1">
            <a:extLst>
              <a:ext uri="{FF2B5EF4-FFF2-40B4-BE49-F238E27FC236}">
                <a16:creationId xmlns:a16="http://schemas.microsoft.com/office/drawing/2014/main" id="{ECF6C9E3-A523-594F-AF09-2E22D331AA7D}"/>
              </a:ext>
            </a:extLst>
          </p:cNvPr>
          <p:cNvPicPr>
            <a:picLocks noChangeAspect="1"/>
          </p:cNvPicPr>
          <p:nvPr/>
        </p:nvPicPr>
        <p:blipFill>
          <a:blip r:embed="rId7"/>
          <a:stretch>
            <a:fillRect/>
          </a:stretch>
        </p:blipFill>
        <p:spPr>
          <a:xfrm>
            <a:off x="303424" y="1814982"/>
            <a:ext cx="2156029" cy="1499546"/>
          </a:xfrm>
          <a:prstGeom prst="rect">
            <a:avLst/>
          </a:prstGeom>
        </p:spPr>
      </p:pic>
      <p:pic>
        <p:nvPicPr>
          <p:cNvPr id="6" name="Picture 5">
            <a:extLst>
              <a:ext uri="{FF2B5EF4-FFF2-40B4-BE49-F238E27FC236}">
                <a16:creationId xmlns:a16="http://schemas.microsoft.com/office/drawing/2014/main" id="{E3C5BACD-58A5-254C-B24B-4C9C5553D8AD}"/>
              </a:ext>
            </a:extLst>
          </p:cNvPr>
          <p:cNvPicPr>
            <a:picLocks noChangeAspect="1"/>
          </p:cNvPicPr>
          <p:nvPr/>
        </p:nvPicPr>
        <p:blipFill rotWithShape="1">
          <a:blip r:embed="rId8"/>
          <a:srcRect r="689"/>
          <a:stretch/>
        </p:blipFill>
        <p:spPr>
          <a:xfrm>
            <a:off x="193320" y="3624259"/>
            <a:ext cx="2070203" cy="1752940"/>
          </a:xfrm>
          <a:prstGeom prst="rect">
            <a:avLst/>
          </a:prstGeom>
        </p:spPr>
      </p:pic>
      <p:sp>
        <p:nvSpPr>
          <p:cNvPr id="9" name="Curved Down Arrow 8">
            <a:extLst>
              <a:ext uri="{FF2B5EF4-FFF2-40B4-BE49-F238E27FC236}">
                <a16:creationId xmlns:a16="http://schemas.microsoft.com/office/drawing/2014/main" id="{B52F6189-E0F6-E84F-B6D0-2FCC35DF2A64}"/>
              </a:ext>
            </a:extLst>
          </p:cNvPr>
          <p:cNvSpPr/>
          <p:nvPr/>
        </p:nvSpPr>
        <p:spPr>
          <a:xfrm>
            <a:off x="3248002" y="1211095"/>
            <a:ext cx="6349763" cy="932592"/>
          </a:xfrm>
          <a:prstGeom prst="curvedDownArrow">
            <a:avLst/>
          </a:prstGeom>
          <a:solidFill>
            <a:srgbClr val="1F4F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1" name="Straight Arrow Connector 10">
            <a:extLst>
              <a:ext uri="{FF2B5EF4-FFF2-40B4-BE49-F238E27FC236}">
                <a16:creationId xmlns:a16="http://schemas.microsoft.com/office/drawing/2014/main" id="{69F7C679-0E94-824C-B752-4D0786C8CB33}"/>
              </a:ext>
            </a:extLst>
          </p:cNvPr>
          <p:cNvCxnSpPr/>
          <p:nvPr/>
        </p:nvCxnSpPr>
        <p:spPr>
          <a:xfrm flipV="1">
            <a:off x="10339946" y="1055386"/>
            <a:ext cx="127590" cy="12440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51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89DE57-8017-A549-AFEE-0EA520F9F2A1}"/>
              </a:ext>
            </a:extLst>
          </p:cNvPr>
          <p:cNvPicPr>
            <a:picLocks noChangeAspect="1"/>
          </p:cNvPicPr>
          <p:nvPr/>
        </p:nvPicPr>
        <p:blipFill>
          <a:blip r:embed="rId3"/>
          <a:stretch>
            <a:fillRect/>
          </a:stretch>
        </p:blipFill>
        <p:spPr>
          <a:xfrm>
            <a:off x="8784553" y="1"/>
            <a:ext cx="3190740" cy="2205895"/>
          </a:xfrm>
          <a:prstGeom prst="rect">
            <a:avLst/>
          </a:prstGeom>
        </p:spPr>
      </p:pic>
      <p:sp>
        <p:nvSpPr>
          <p:cNvPr id="14337" name="Text Box 2">
            <a:extLst>
              <a:ext uri="{FF2B5EF4-FFF2-40B4-BE49-F238E27FC236}">
                <a16:creationId xmlns:a16="http://schemas.microsoft.com/office/drawing/2014/main" id="{0D7C188D-CFD9-5543-B505-05F1C0B53117}"/>
              </a:ext>
            </a:extLst>
          </p:cNvPr>
          <p:cNvSpPr txBox="1">
            <a:spLocks noChangeArrowheads="1"/>
          </p:cNvSpPr>
          <p:nvPr/>
        </p:nvSpPr>
        <p:spPr bwMode="auto">
          <a:xfrm>
            <a:off x="1524000" y="6477000"/>
            <a:ext cx="449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s-ES_tradnl" altLang="en-US" sz="1400" i="1">
                <a:solidFill>
                  <a:schemeClr val="bg2"/>
                </a:solidFill>
                <a:latin typeface="Book Antiqua" panose="02040602050305030304" pitchFamily="18" charset="0"/>
              </a:rPr>
              <a:t>	</a:t>
            </a:r>
          </a:p>
        </p:txBody>
      </p:sp>
      <p:sp>
        <p:nvSpPr>
          <p:cNvPr id="14338" name="Rectangle 7">
            <a:extLst>
              <a:ext uri="{FF2B5EF4-FFF2-40B4-BE49-F238E27FC236}">
                <a16:creationId xmlns:a16="http://schemas.microsoft.com/office/drawing/2014/main" id="{70229829-E854-DA4B-93AB-D4C50EAD3776}"/>
              </a:ext>
            </a:extLst>
          </p:cNvPr>
          <p:cNvSpPr>
            <a:spLocks noChangeArrowheads="1"/>
          </p:cNvSpPr>
          <p:nvPr/>
        </p:nvSpPr>
        <p:spPr bwMode="auto">
          <a:xfrm>
            <a:off x="383299" y="109299"/>
            <a:ext cx="8191500" cy="68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s-ES_tradnl" altLang="en-US" sz="3600" baseline="4000" dirty="0">
                <a:latin typeface="+mn-lt"/>
              </a:rPr>
              <a:t>New </a:t>
            </a:r>
            <a:r>
              <a:rPr lang="en-US" altLang="en-US" sz="3600" baseline="4000" dirty="0">
                <a:latin typeface="+mn-lt"/>
              </a:rPr>
              <a:t>Germanium</a:t>
            </a:r>
            <a:r>
              <a:rPr lang="es-ES_tradnl" altLang="en-US" sz="3600" baseline="4000" dirty="0">
                <a:latin typeface="+mn-lt"/>
              </a:rPr>
              <a:t> Target </a:t>
            </a:r>
            <a:r>
              <a:rPr lang="es-ES_tradnl" altLang="en-US" sz="3600" baseline="4000" dirty="0" err="1">
                <a:latin typeface="+mn-lt"/>
              </a:rPr>
              <a:t>for</a:t>
            </a:r>
            <a:r>
              <a:rPr lang="es-ES_tradnl" altLang="en-US" sz="3600" baseline="4000" dirty="0">
                <a:latin typeface="+mn-lt"/>
              </a:rPr>
              <a:t> COHERENT</a:t>
            </a:r>
          </a:p>
          <a:p>
            <a:pPr algn="ctr" eaLnBrk="1" hangingPunct="1">
              <a:spcBef>
                <a:spcPct val="0"/>
              </a:spcBef>
              <a:buFontTx/>
              <a:buNone/>
            </a:pPr>
            <a:endParaRPr lang="en-US" altLang="en-US" sz="2400" baseline="4000" dirty="0">
              <a:latin typeface="Chalkboard" panose="03050602040202020205" pitchFamily="66" charset="77"/>
            </a:endParaRPr>
          </a:p>
        </p:txBody>
      </p:sp>
      <p:sp>
        <p:nvSpPr>
          <p:cNvPr id="14339" name="Text Box 13">
            <a:extLst>
              <a:ext uri="{FF2B5EF4-FFF2-40B4-BE49-F238E27FC236}">
                <a16:creationId xmlns:a16="http://schemas.microsoft.com/office/drawing/2014/main" id="{9862A54D-8758-3E4D-9715-B34583511C38}"/>
              </a:ext>
            </a:extLst>
          </p:cNvPr>
          <p:cNvSpPr txBox="1">
            <a:spLocks noChangeArrowheads="1"/>
          </p:cNvSpPr>
          <p:nvPr/>
        </p:nvSpPr>
        <p:spPr bwMode="auto">
          <a:xfrm>
            <a:off x="264235" y="582613"/>
            <a:ext cx="7947498"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US" sz="1400" baseline="4000" dirty="0">
                <a:solidFill>
                  <a:srgbClr val="7030A0"/>
                </a:solidFill>
                <a:latin typeface="Chalkboard" panose="03050602040202020205" pitchFamily="66" charset="77"/>
              </a:rPr>
              <a:t>•  </a:t>
            </a:r>
            <a:r>
              <a:rPr lang="en-US" altLang="en-US" sz="1400" dirty="0">
                <a:latin typeface="+mn-lt"/>
              </a:rPr>
              <a:t>Use state-of-the-art PPC Ge technology to perform a </a:t>
            </a:r>
            <a:r>
              <a:rPr lang="en-US" altLang="en-US" sz="1400" i="1" dirty="0">
                <a:latin typeface="+mn-lt"/>
              </a:rPr>
              <a:t>precision</a:t>
            </a:r>
            <a:r>
              <a:rPr lang="en-US" altLang="en-US" sz="1400" dirty="0">
                <a:latin typeface="+mn-lt"/>
              </a:rPr>
              <a:t> measurement of </a:t>
            </a:r>
            <a:r>
              <a:rPr lang="en-US" altLang="en-US" sz="1400" dirty="0" err="1">
                <a:latin typeface="+mn-lt"/>
              </a:rPr>
              <a:t>CEnNS</a:t>
            </a:r>
            <a:r>
              <a:rPr lang="en-US" altLang="en-US" sz="1400" dirty="0">
                <a:latin typeface="+mn-lt"/>
              </a:rPr>
              <a:t>. </a:t>
            </a:r>
            <a:r>
              <a:rPr lang="en-US" altLang="en-US" sz="1400" b="1" dirty="0">
                <a:latin typeface="+mn-lt"/>
              </a:rPr>
              <a:t>&gt;800 events/</a:t>
            </a:r>
            <a:r>
              <a:rPr lang="en-US" altLang="en-US" sz="1400" b="1" dirty="0" err="1">
                <a:latin typeface="+mn-lt"/>
              </a:rPr>
              <a:t>yr</a:t>
            </a:r>
            <a:r>
              <a:rPr lang="en-US" altLang="en-US" sz="1400" b="1" dirty="0">
                <a:latin typeface="+mn-lt"/>
              </a:rPr>
              <a:t> from 10 kg</a:t>
            </a:r>
            <a:r>
              <a:rPr lang="en-US" altLang="en-US" sz="1400" dirty="0">
                <a:latin typeface="+mn-lt"/>
              </a:rPr>
              <a:t> array, with signal/background of ~15 (this was ~1/4 for </a:t>
            </a:r>
            <a:r>
              <a:rPr lang="en-US" altLang="en-US" sz="1400" dirty="0" err="1">
                <a:latin typeface="+mn-lt"/>
              </a:rPr>
              <a:t>CsI</a:t>
            </a:r>
            <a:r>
              <a:rPr lang="en-US" altLang="en-US" sz="1400" dirty="0">
                <a:latin typeface="+mn-lt"/>
              </a:rPr>
              <a:t>[Na] first COHERENT result). </a:t>
            </a:r>
          </a:p>
          <a:p>
            <a:pPr algn="just">
              <a:spcBef>
                <a:spcPct val="0"/>
              </a:spcBef>
              <a:buFontTx/>
              <a:buNone/>
            </a:pPr>
            <a:endParaRPr lang="en-US" altLang="en-US" sz="1400" dirty="0">
              <a:latin typeface="+mn-lt"/>
            </a:endParaRPr>
          </a:p>
          <a:p>
            <a:pPr algn="just">
              <a:spcBef>
                <a:spcPct val="0"/>
              </a:spcBef>
              <a:buFontTx/>
              <a:buNone/>
            </a:pPr>
            <a:r>
              <a:rPr lang="en-US" altLang="en-US" sz="1400" baseline="4000" dirty="0">
                <a:latin typeface="+mn-lt"/>
              </a:rPr>
              <a:t>•</a:t>
            </a:r>
            <a:r>
              <a:rPr lang="en-US" altLang="en-US" sz="1400" dirty="0">
                <a:latin typeface="+mn-lt"/>
              </a:rPr>
              <a:t> Demonstrated analysis </a:t>
            </a:r>
            <a:r>
              <a:rPr lang="en-US" altLang="en-US" sz="1400" b="1" dirty="0">
                <a:latin typeface="+mn-lt"/>
              </a:rPr>
              <a:t>threshold of 120eVee/600eVnr </a:t>
            </a:r>
            <a:r>
              <a:rPr lang="en-US" altLang="en-US" sz="1400" dirty="0">
                <a:latin typeface="+mn-lt"/>
              </a:rPr>
              <a:t>(&gt;70% SA, no false positives) allows measurement of full </a:t>
            </a:r>
            <a:r>
              <a:rPr lang="en-US" altLang="en-US" sz="1400" dirty="0" err="1">
                <a:latin typeface="+mn-lt"/>
              </a:rPr>
              <a:t>CEnNS</a:t>
            </a:r>
            <a:r>
              <a:rPr lang="en-US" altLang="en-US" sz="1400" dirty="0">
                <a:latin typeface="+mn-lt"/>
              </a:rPr>
              <a:t> recoil spectrum. Accompanying ongoing effort in quenching factor characterization. </a:t>
            </a:r>
          </a:p>
          <a:p>
            <a:pPr algn="just">
              <a:spcBef>
                <a:spcPct val="0"/>
              </a:spcBef>
              <a:buFontTx/>
              <a:buNone/>
            </a:pPr>
            <a:endParaRPr lang="en-US" altLang="en-US" sz="1400" dirty="0">
              <a:latin typeface="+mn-lt"/>
            </a:endParaRPr>
          </a:p>
          <a:p>
            <a:pPr algn="just">
              <a:spcBef>
                <a:spcPct val="0"/>
              </a:spcBef>
              <a:buFontTx/>
              <a:buNone/>
            </a:pPr>
            <a:r>
              <a:rPr lang="en-US" altLang="en-US" sz="1400" baseline="4000" dirty="0">
                <a:latin typeface="+mn-lt"/>
              </a:rPr>
              <a:t>•</a:t>
            </a:r>
            <a:r>
              <a:rPr lang="en-US" altLang="en-US" sz="1400" dirty="0">
                <a:latin typeface="+mn-lt"/>
              </a:rPr>
              <a:t> Improved sensitivity to n electromagnetic properties, non-standard n interactions, </a:t>
            </a:r>
            <a:r>
              <a:rPr lang="en-US" altLang="en-US" sz="1400" dirty="0" err="1">
                <a:latin typeface="+mn-lt"/>
              </a:rPr>
              <a:t>MiniBooNE</a:t>
            </a:r>
            <a:r>
              <a:rPr lang="en-US" altLang="en-US" sz="1400" dirty="0">
                <a:latin typeface="+mn-lt"/>
              </a:rPr>
              <a:t>/LSND anomaly (</a:t>
            </a:r>
            <a:r>
              <a:rPr lang="en-US" altLang="en-US" sz="1400" dirty="0" err="1">
                <a:latin typeface="+mn-lt"/>
              </a:rPr>
              <a:t>steriles</a:t>
            </a:r>
            <a:r>
              <a:rPr lang="en-US" altLang="en-US" sz="1400" dirty="0">
                <a:latin typeface="+mn-lt"/>
              </a:rPr>
              <a:t>), DM models…</a:t>
            </a:r>
          </a:p>
          <a:p>
            <a:pPr algn="just">
              <a:spcBef>
                <a:spcPct val="0"/>
              </a:spcBef>
              <a:buFontTx/>
              <a:buNone/>
            </a:pPr>
            <a:endParaRPr lang="en-US" altLang="en-US" sz="1400" dirty="0">
              <a:latin typeface="+mn-lt"/>
            </a:endParaRPr>
          </a:p>
          <a:p>
            <a:pPr algn="just">
              <a:spcBef>
                <a:spcPct val="0"/>
              </a:spcBef>
              <a:buFontTx/>
              <a:buNone/>
            </a:pPr>
            <a:r>
              <a:rPr lang="en-US" altLang="en-US" sz="1400" baseline="4000" dirty="0">
                <a:latin typeface="+mn-lt"/>
              </a:rPr>
              <a:t>• </a:t>
            </a:r>
            <a:r>
              <a:rPr lang="en-US" altLang="en-US" sz="1400" b="1" dirty="0">
                <a:latin typeface="+mn-lt"/>
              </a:rPr>
              <a:t>Two first detectors (6 kg) funded at University of Chicago through DARPA and NSF</a:t>
            </a:r>
            <a:r>
              <a:rPr lang="en-US" altLang="en-US" sz="1400" dirty="0">
                <a:latin typeface="+mn-lt"/>
              </a:rPr>
              <a:t>. Shield will be designed to accommodate additional two units. </a:t>
            </a:r>
            <a:r>
              <a:rPr lang="en-US" altLang="en-US" sz="1400" b="1" dirty="0">
                <a:latin typeface="+mn-lt"/>
              </a:rPr>
              <a:t>Support from </a:t>
            </a:r>
            <a:br>
              <a:rPr lang="en-US" altLang="en-US" sz="1400" b="1" dirty="0">
                <a:latin typeface="+mn-lt"/>
              </a:rPr>
            </a:br>
            <a:r>
              <a:rPr lang="en-US" altLang="en-US" sz="1400" b="1" dirty="0">
                <a:latin typeface="+mn-lt"/>
              </a:rPr>
              <a:t>ORNL/NSCU on shield design and installation is necessary</a:t>
            </a:r>
            <a:r>
              <a:rPr lang="en-US" altLang="en-US" sz="1400" dirty="0">
                <a:latin typeface="+mn-lt"/>
              </a:rPr>
              <a:t>. Demonstration of threshold and background in 2018. </a:t>
            </a:r>
            <a:r>
              <a:rPr lang="en-US" altLang="en-US" sz="1400" b="1" dirty="0">
                <a:latin typeface="+mn-lt"/>
              </a:rPr>
              <a:t>Start of data-taking at SNS during first quarter of 2019.</a:t>
            </a:r>
            <a:r>
              <a:rPr lang="en-US" altLang="en-US" sz="1400" dirty="0">
                <a:latin typeface="+mn-lt"/>
              </a:rPr>
              <a:t> </a:t>
            </a:r>
          </a:p>
          <a:p>
            <a:pPr algn="just">
              <a:spcBef>
                <a:spcPct val="0"/>
              </a:spcBef>
              <a:buFontTx/>
              <a:buNone/>
            </a:pPr>
            <a:endParaRPr lang="en-US" altLang="en-US" sz="1400" dirty="0">
              <a:latin typeface="+mn-lt"/>
            </a:endParaRPr>
          </a:p>
          <a:p>
            <a:pPr algn="just">
              <a:spcBef>
                <a:spcPct val="0"/>
              </a:spcBef>
              <a:buFontTx/>
              <a:buNone/>
            </a:pPr>
            <a:r>
              <a:rPr lang="en-US" altLang="en-US" sz="1400" dirty="0">
                <a:latin typeface="+mn-lt"/>
              </a:rPr>
              <a:t> </a:t>
            </a:r>
          </a:p>
          <a:p>
            <a:pPr algn="just">
              <a:spcBef>
                <a:spcPct val="0"/>
              </a:spcBef>
              <a:buFontTx/>
              <a:buNone/>
            </a:pPr>
            <a:endParaRPr lang="en-US" altLang="en-US" sz="1200" dirty="0">
              <a:latin typeface="Chalkboard" panose="03050602040202020205" pitchFamily="66" charset="77"/>
            </a:endParaRPr>
          </a:p>
          <a:p>
            <a:pPr algn="just">
              <a:spcBef>
                <a:spcPct val="0"/>
              </a:spcBef>
              <a:buFontTx/>
              <a:buNone/>
            </a:pPr>
            <a:endParaRPr lang="en-US" altLang="en-US" sz="1200" dirty="0">
              <a:latin typeface="Chalkboard" panose="03050602040202020205" pitchFamily="66" charset="77"/>
            </a:endParaRPr>
          </a:p>
          <a:p>
            <a:pPr algn="just">
              <a:spcBef>
                <a:spcPct val="0"/>
              </a:spcBef>
              <a:buFontTx/>
              <a:buNone/>
            </a:pPr>
            <a:r>
              <a:rPr lang="en-US" altLang="en-US" sz="1200" dirty="0">
                <a:latin typeface="Chalkboard" panose="03050602040202020205" pitchFamily="66" charset="77"/>
              </a:rPr>
              <a:t> </a:t>
            </a:r>
          </a:p>
          <a:p>
            <a:pPr algn="just">
              <a:spcBef>
                <a:spcPct val="0"/>
              </a:spcBef>
              <a:buFontTx/>
              <a:buNone/>
            </a:pPr>
            <a:endParaRPr lang="en-US" altLang="en-US" sz="1200" dirty="0">
              <a:latin typeface="Chalkboard" panose="03050602040202020205" pitchFamily="66" charset="77"/>
            </a:endParaRPr>
          </a:p>
          <a:p>
            <a:pPr algn="just">
              <a:spcBef>
                <a:spcPct val="0"/>
              </a:spcBef>
              <a:buFontTx/>
              <a:buNone/>
            </a:pPr>
            <a:endParaRPr lang="en-US" altLang="en-US" sz="1200" dirty="0">
              <a:latin typeface="Chalkboard" panose="03050602040202020205" pitchFamily="66" charset="77"/>
            </a:endParaRPr>
          </a:p>
          <a:p>
            <a:pPr>
              <a:spcBef>
                <a:spcPct val="0"/>
              </a:spcBef>
              <a:buFontTx/>
              <a:buNone/>
            </a:pPr>
            <a:endParaRPr lang="en-US" altLang="en-US" sz="1200" dirty="0">
              <a:latin typeface="Chalkboard" panose="03050602040202020205" pitchFamily="66" charset="77"/>
            </a:endParaRPr>
          </a:p>
          <a:p>
            <a:pPr>
              <a:spcBef>
                <a:spcPct val="0"/>
              </a:spcBef>
              <a:buFontTx/>
              <a:buNone/>
            </a:pPr>
            <a:endParaRPr lang="en-US" altLang="en-US" sz="1200" dirty="0">
              <a:latin typeface="Chalkboard" panose="03050602040202020205" pitchFamily="66" charset="77"/>
            </a:endParaRPr>
          </a:p>
          <a:p>
            <a:pPr>
              <a:spcBef>
                <a:spcPct val="0"/>
              </a:spcBef>
              <a:buFontTx/>
              <a:buNone/>
            </a:pPr>
            <a:endParaRPr lang="en-US" altLang="en-US" sz="1200" dirty="0">
              <a:latin typeface="Helvetica Black" charset="0"/>
            </a:endParaRPr>
          </a:p>
          <a:p>
            <a:pPr>
              <a:spcBef>
                <a:spcPct val="0"/>
              </a:spcBef>
              <a:buFontTx/>
              <a:buNone/>
            </a:pPr>
            <a:endParaRPr lang="en-US" altLang="en-US" sz="1200" dirty="0">
              <a:latin typeface="Helvetica Black" charset="0"/>
            </a:endParaRPr>
          </a:p>
          <a:p>
            <a:pPr algn="just">
              <a:spcBef>
                <a:spcPct val="0"/>
              </a:spcBef>
              <a:buFontTx/>
              <a:buNone/>
            </a:pPr>
            <a:endParaRPr lang="en-US" altLang="en-US" sz="1200" dirty="0">
              <a:latin typeface="Helvetica Black" charset="0"/>
            </a:endParaRPr>
          </a:p>
          <a:p>
            <a:pPr algn="just">
              <a:spcBef>
                <a:spcPct val="0"/>
              </a:spcBef>
              <a:buFontTx/>
              <a:buNone/>
            </a:pPr>
            <a:endParaRPr lang="en-US" altLang="en-US" sz="1200" dirty="0">
              <a:latin typeface="Helvetica Black" charset="0"/>
            </a:endParaRPr>
          </a:p>
          <a:p>
            <a:pPr algn="just">
              <a:spcBef>
                <a:spcPct val="0"/>
              </a:spcBef>
              <a:buFontTx/>
              <a:buNone/>
            </a:pPr>
            <a:endParaRPr lang="en-US" altLang="en-US" sz="1200" dirty="0">
              <a:latin typeface="Helvetica Black" charset="0"/>
            </a:endParaRPr>
          </a:p>
        </p:txBody>
      </p:sp>
      <p:pic>
        <p:nvPicPr>
          <p:cNvPr id="14340" name="Picture 1">
            <a:extLst>
              <a:ext uri="{FF2B5EF4-FFF2-40B4-BE49-F238E27FC236}">
                <a16:creationId xmlns:a16="http://schemas.microsoft.com/office/drawing/2014/main" id="{6BE2DC79-7C7D-3044-96D6-40F220D9D1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84553" y="2125268"/>
            <a:ext cx="28956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7">
            <a:extLst>
              <a:ext uri="{FF2B5EF4-FFF2-40B4-BE49-F238E27FC236}">
                <a16:creationId xmlns:a16="http://schemas.microsoft.com/office/drawing/2014/main" id="{9036A864-678E-2D43-A69A-8C3F6329B392}"/>
              </a:ext>
            </a:extLst>
          </p:cNvPr>
          <p:cNvSpPr>
            <a:spLocks noChangeArrowheads="1"/>
          </p:cNvSpPr>
          <p:nvPr/>
        </p:nvSpPr>
        <p:spPr bwMode="auto">
          <a:xfrm>
            <a:off x="8883769" y="3761987"/>
            <a:ext cx="21490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s-ES_tradnl" altLang="en-US" sz="2400" b="1" baseline="4000" dirty="0">
                <a:latin typeface="Chalkboard" panose="03050602040202020205" pitchFamily="66" charset="77"/>
              </a:rPr>
              <a:t>2.9 kg</a:t>
            </a:r>
          </a:p>
          <a:p>
            <a:pPr algn="ctr" eaLnBrk="1" hangingPunct="1">
              <a:spcBef>
                <a:spcPct val="0"/>
              </a:spcBef>
              <a:buFontTx/>
              <a:buNone/>
            </a:pPr>
            <a:endParaRPr lang="en-US" altLang="en-US" sz="1800" baseline="4000" dirty="0">
              <a:latin typeface="Chalkboard" panose="03050602040202020205" pitchFamily="66" charset="77"/>
            </a:endParaRPr>
          </a:p>
        </p:txBody>
      </p:sp>
      <p:pic>
        <p:nvPicPr>
          <p:cNvPr id="14343" name="Picture 3">
            <a:extLst>
              <a:ext uri="{FF2B5EF4-FFF2-40B4-BE49-F238E27FC236}">
                <a16:creationId xmlns:a16="http://schemas.microsoft.com/office/drawing/2014/main" id="{DFF7B2C9-719C-424B-A9D1-E28C201686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6186" y="3922798"/>
            <a:ext cx="3897313"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F2394653-CBB1-394D-ADD5-47EEC10A87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3299" y="3864874"/>
            <a:ext cx="3787194" cy="297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49C839E-BF8D-E342-AE79-7D3FA0722C4C}"/>
              </a:ext>
            </a:extLst>
          </p:cNvPr>
          <p:cNvSpPr txBox="1"/>
          <p:nvPr/>
        </p:nvSpPr>
        <p:spPr>
          <a:xfrm>
            <a:off x="3565496" y="5351871"/>
            <a:ext cx="748924" cy="203133"/>
          </a:xfrm>
          <a:prstGeom prst="rect">
            <a:avLst/>
          </a:prstGeom>
          <a:noFill/>
        </p:spPr>
        <p:txBody>
          <a:bodyPr wrap="none" rtlCol="0">
            <a:spAutoFit/>
          </a:bodyPr>
          <a:lstStyle/>
          <a:p>
            <a:pPr algn="ctr">
              <a:lnSpc>
                <a:spcPct val="90000"/>
              </a:lnSpc>
            </a:pPr>
            <a:r>
              <a:rPr lang="en-US" sz="800" b="1" dirty="0"/>
              <a:t>From LSND</a:t>
            </a:r>
          </a:p>
        </p:txBody>
      </p:sp>
      <p:cxnSp>
        <p:nvCxnSpPr>
          <p:cNvPr id="3" name="Straight Arrow Connector 2">
            <a:extLst>
              <a:ext uri="{FF2B5EF4-FFF2-40B4-BE49-F238E27FC236}">
                <a16:creationId xmlns:a16="http://schemas.microsoft.com/office/drawing/2014/main" id="{5FD87280-1B7F-214E-A5BD-31471C710BFB}"/>
              </a:ext>
            </a:extLst>
          </p:cNvPr>
          <p:cNvCxnSpPr/>
          <p:nvPr/>
        </p:nvCxnSpPr>
        <p:spPr>
          <a:xfrm flipV="1">
            <a:off x="10262007" y="1052623"/>
            <a:ext cx="127590" cy="12440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899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4image2397020304">
            <a:extLst>
              <a:ext uri="{FF2B5EF4-FFF2-40B4-BE49-F238E27FC236}">
                <a16:creationId xmlns:a16="http://schemas.microsoft.com/office/drawing/2014/main" id="{D0731457-5F44-A245-8F7A-B11CA917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275" y="1693087"/>
            <a:ext cx="3498497" cy="4426481"/>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4F8AF9D-2C77-FA4F-90FD-70B0DA7F33B3}"/>
              </a:ext>
            </a:extLst>
          </p:cNvPr>
          <p:cNvSpPr>
            <a:spLocks noGrp="1"/>
          </p:cNvSpPr>
          <p:nvPr>
            <p:ph type="title"/>
          </p:nvPr>
        </p:nvSpPr>
        <p:spPr>
          <a:xfrm>
            <a:off x="345092" y="320041"/>
            <a:ext cx="11501908" cy="535531"/>
          </a:xfrm>
        </p:spPr>
        <p:txBody>
          <a:bodyPr/>
          <a:lstStyle/>
          <a:p>
            <a:r>
              <a:rPr lang="en-US" dirty="0"/>
              <a:t>Future Activities - 2t </a:t>
            </a:r>
            <a:r>
              <a:rPr lang="en-US" dirty="0" err="1"/>
              <a:t>NaI</a:t>
            </a:r>
            <a:r>
              <a:rPr lang="en-US" dirty="0"/>
              <a:t> detectors array</a:t>
            </a:r>
          </a:p>
        </p:txBody>
      </p:sp>
      <p:sp>
        <p:nvSpPr>
          <p:cNvPr id="5" name="Curved Down Arrow 4">
            <a:extLst>
              <a:ext uri="{FF2B5EF4-FFF2-40B4-BE49-F238E27FC236}">
                <a16:creationId xmlns:a16="http://schemas.microsoft.com/office/drawing/2014/main" id="{75DC3BC2-66B0-904D-889E-84A264BE4267}"/>
              </a:ext>
            </a:extLst>
          </p:cNvPr>
          <p:cNvSpPr/>
          <p:nvPr/>
        </p:nvSpPr>
        <p:spPr>
          <a:xfrm>
            <a:off x="1908210" y="900307"/>
            <a:ext cx="7854925" cy="932592"/>
          </a:xfrm>
          <a:prstGeom prst="curvedDownArrow">
            <a:avLst/>
          </a:prstGeom>
          <a:solidFill>
            <a:srgbClr val="1F4F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 name="Picture 1">
            <a:extLst>
              <a:ext uri="{FF2B5EF4-FFF2-40B4-BE49-F238E27FC236}">
                <a16:creationId xmlns:a16="http://schemas.microsoft.com/office/drawing/2014/main" id="{2C47F282-CD5B-CC4F-969F-8369EE62BE29}"/>
              </a:ext>
            </a:extLst>
          </p:cNvPr>
          <p:cNvPicPr>
            <a:picLocks noChangeAspect="1"/>
          </p:cNvPicPr>
          <p:nvPr/>
        </p:nvPicPr>
        <p:blipFill>
          <a:blip r:embed="rId3"/>
          <a:stretch>
            <a:fillRect/>
          </a:stretch>
        </p:blipFill>
        <p:spPr>
          <a:xfrm>
            <a:off x="702344" y="2062265"/>
            <a:ext cx="1910601" cy="3929974"/>
          </a:xfrm>
          <a:prstGeom prst="rect">
            <a:avLst/>
          </a:prstGeom>
        </p:spPr>
      </p:pic>
      <p:sp>
        <p:nvSpPr>
          <p:cNvPr id="8" name="TextBox 7">
            <a:extLst>
              <a:ext uri="{FF2B5EF4-FFF2-40B4-BE49-F238E27FC236}">
                <a16:creationId xmlns:a16="http://schemas.microsoft.com/office/drawing/2014/main" id="{32E96BB6-19A2-994D-B480-3B5C0711FF35}"/>
              </a:ext>
            </a:extLst>
          </p:cNvPr>
          <p:cNvSpPr txBox="1"/>
          <p:nvPr/>
        </p:nvSpPr>
        <p:spPr>
          <a:xfrm>
            <a:off x="2979511" y="1290553"/>
            <a:ext cx="4922196" cy="4829014"/>
          </a:xfrm>
          <a:prstGeom prst="rect">
            <a:avLst/>
          </a:prstGeom>
          <a:noFill/>
        </p:spPr>
        <p:txBody>
          <a:bodyPr wrap="square" rtlCol="0">
            <a:spAutoFit/>
          </a:bodyPr>
          <a:lstStyle/>
          <a:p>
            <a:pPr algn="ctr">
              <a:lnSpc>
                <a:spcPct val="90000"/>
              </a:lnSpc>
            </a:pPr>
            <a:r>
              <a:rPr lang="en-US" dirty="0">
                <a:latin typeface="+mn-lt"/>
              </a:rPr>
              <a:t>Transition from 185 kg to 2 ton array of </a:t>
            </a:r>
            <a:r>
              <a:rPr lang="en-US" dirty="0" err="1">
                <a:latin typeface="+mn-lt"/>
              </a:rPr>
              <a:t>NaI</a:t>
            </a:r>
            <a:r>
              <a:rPr lang="en-US" dirty="0">
                <a:latin typeface="+mn-lt"/>
              </a:rPr>
              <a:t> detectors</a:t>
            </a:r>
          </a:p>
          <a:p>
            <a:pPr algn="ctr">
              <a:lnSpc>
                <a:spcPct val="90000"/>
              </a:lnSpc>
            </a:pPr>
            <a:endParaRPr lang="en-US" dirty="0">
              <a:latin typeface="+mn-lt"/>
            </a:endParaRPr>
          </a:p>
          <a:p>
            <a:pPr algn="ctr">
              <a:lnSpc>
                <a:spcPct val="90000"/>
              </a:lnSpc>
            </a:pPr>
            <a:r>
              <a:rPr lang="en-US" dirty="0">
                <a:latin typeface="+mn-lt"/>
              </a:rPr>
              <a:t>Detectors are available</a:t>
            </a:r>
          </a:p>
          <a:p>
            <a:pPr algn="ctr">
              <a:lnSpc>
                <a:spcPct val="90000"/>
              </a:lnSpc>
            </a:pPr>
            <a:endParaRPr lang="en-US" dirty="0">
              <a:latin typeface="+mn-lt"/>
            </a:endParaRPr>
          </a:p>
          <a:p>
            <a:pPr algn="ctr">
              <a:lnSpc>
                <a:spcPct val="90000"/>
              </a:lnSpc>
            </a:pPr>
            <a:r>
              <a:rPr lang="en-US" dirty="0">
                <a:latin typeface="+mn-lt"/>
              </a:rPr>
              <a:t>Need dual gain bases</a:t>
            </a:r>
          </a:p>
          <a:p>
            <a:pPr algn="ctr">
              <a:lnSpc>
                <a:spcPct val="90000"/>
              </a:lnSpc>
            </a:pPr>
            <a:r>
              <a:rPr lang="en-US" dirty="0">
                <a:latin typeface="+mn-lt"/>
              </a:rPr>
              <a:t>(prototypes has been build)</a:t>
            </a:r>
          </a:p>
          <a:p>
            <a:pPr algn="ctr">
              <a:lnSpc>
                <a:spcPct val="90000"/>
              </a:lnSpc>
            </a:pPr>
            <a:endParaRPr lang="en-US" dirty="0">
              <a:latin typeface="+mn-lt"/>
            </a:endParaRPr>
          </a:p>
          <a:p>
            <a:pPr algn="ctr">
              <a:lnSpc>
                <a:spcPct val="90000"/>
              </a:lnSpc>
            </a:pPr>
            <a:r>
              <a:rPr lang="en-US" dirty="0">
                <a:latin typeface="+mn-lt"/>
              </a:rPr>
              <a:t>Program to measure Quenching Factors  is ongoing </a:t>
            </a:r>
            <a:r>
              <a:rPr lang="en-US" dirty="0">
                <a:latin typeface="+mn-lt"/>
                <a:sym typeface="Wingdings" pitchFamily="2" charset="2"/>
              </a:rPr>
              <a:t>at TUNL</a:t>
            </a:r>
          </a:p>
          <a:p>
            <a:pPr algn="ctr">
              <a:lnSpc>
                <a:spcPct val="90000"/>
              </a:lnSpc>
            </a:pPr>
            <a:endParaRPr lang="en-US" dirty="0">
              <a:latin typeface="+mn-lt"/>
            </a:endParaRPr>
          </a:p>
          <a:p>
            <a:pPr algn="ctr">
              <a:lnSpc>
                <a:spcPct val="90000"/>
              </a:lnSpc>
            </a:pPr>
            <a:endParaRPr lang="en-US" dirty="0">
              <a:latin typeface="+mn-lt"/>
            </a:endParaRPr>
          </a:p>
          <a:p>
            <a:pPr algn="ctr">
              <a:lnSpc>
                <a:spcPct val="90000"/>
              </a:lnSpc>
            </a:pPr>
            <a:endParaRPr lang="en-US" dirty="0">
              <a:latin typeface="+mn-lt"/>
            </a:endParaRPr>
          </a:p>
          <a:p>
            <a:pPr algn="ctr">
              <a:lnSpc>
                <a:spcPct val="90000"/>
              </a:lnSpc>
            </a:pPr>
            <a:endParaRPr lang="en-US" dirty="0">
              <a:latin typeface="+mn-lt"/>
            </a:endParaRPr>
          </a:p>
          <a:p>
            <a:pPr algn="ctr">
              <a:lnSpc>
                <a:spcPct val="90000"/>
              </a:lnSpc>
            </a:pPr>
            <a:r>
              <a:rPr lang="en-US" dirty="0">
                <a:latin typeface="+mn-lt"/>
              </a:rPr>
              <a:t>Need electronics and HV; some funds are secure</a:t>
            </a:r>
          </a:p>
          <a:p>
            <a:pPr algn="ctr">
              <a:lnSpc>
                <a:spcPct val="90000"/>
              </a:lnSpc>
            </a:pPr>
            <a:endParaRPr lang="en-US" dirty="0">
              <a:latin typeface="+mn-lt"/>
            </a:endParaRPr>
          </a:p>
          <a:p>
            <a:pPr algn="ctr">
              <a:lnSpc>
                <a:spcPct val="90000"/>
              </a:lnSpc>
            </a:pPr>
            <a:r>
              <a:rPr lang="en-US" dirty="0">
                <a:latin typeface="+mn-lt"/>
              </a:rPr>
              <a:t>Potential to detect both </a:t>
            </a:r>
            <a:r>
              <a:rPr lang="en-US" dirty="0" err="1">
                <a:latin typeface="+mn-lt"/>
              </a:rPr>
              <a:t>CEvNS</a:t>
            </a:r>
            <a:r>
              <a:rPr lang="en-US" dirty="0">
                <a:latin typeface="+mn-lt"/>
              </a:rPr>
              <a:t> and CC reactions</a:t>
            </a:r>
          </a:p>
        </p:txBody>
      </p:sp>
      <p:pic>
        <p:nvPicPr>
          <p:cNvPr id="3" name="Picture 2">
            <a:extLst>
              <a:ext uri="{FF2B5EF4-FFF2-40B4-BE49-F238E27FC236}">
                <a16:creationId xmlns:a16="http://schemas.microsoft.com/office/drawing/2014/main" id="{C9708C11-2C0D-CD41-A376-0E6C9A83FCD3}"/>
              </a:ext>
            </a:extLst>
          </p:cNvPr>
          <p:cNvPicPr>
            <a:picLocks noChangeAspect="1"/>
          </p:cNvPicPr>
          <p:nvPr/>
        </p:nvPicPr>
        <p:blipFill>
          <a:blip r:embed="rId4"/>
          <a:stretch>
            <a:fillRect/>
          </a:stretch>
        </p:blipFill>
        <p:spPr>
          <a:xfrm>
            <a:off x="6974968" y="1831799"/>
            <a:ext cx="535414" cy="668673"/>
          </a:xfrm>
          <a:prstGeom prst="rect">
            <a:avLst/>
          </a:prstGeom>
        </p:spPr>
      </p:pic>
      <p:pic>
        <p:nvPicPr>
          <p:cNvPr id="5122" name="Picture 2" descr="page5image2487340544">
            <a:extLst>
              <a:ext uri="{FF2B5EF4-FFF2-40B4-BE49-F238E27FC236}">
                <a16:creationId xmlns:a16="http://schemas.microsoft.com/office/drawing/2014/main" id="{9E31B4C0-6FE2-7D49-8370-7ABE8C049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4969" y="2580440"/>
            <a:ext cx="765171" cy="65445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age4image2487409328">
            <a:extLst>
              <a:ext uri="{FF2B5EF4-FFF2-40B4-BE49-F238E27FC236}">
                <a16:creationId xmlns:a16="http://schemas.microsoft.com/office/drawing/2014/main" id="{E6DADBBD-4688-A244-A87D-26076A07E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8319" y="3906296"/>
            <a:ext cx="2628292" cy="74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245BE13-7968-AA4A-950A-6835732F4FEE}"/>
              </a:ext>
            </a:extLst>
          </p:cNvPr>
          <p:cNvPicPr>
            <a:picLocks noChangeAspect="1"/>
          </p:cNvPicPr>
          <p:nvPr/>
        </p:nvPicPr>
        <p:blipFill>
          <a:blip r:embed="rId7"/>
          <a:stretch>
            <a:fillRect/>
          </a:stretch>
        </p:blipFill>
        <p:spPr>
          <a:xfrm>
            <a:off x="10017523" y="122363"/>
            <a:ext cx="2049883" cy="1417172"/>
          </a:xfrm>
          <a:prstGeom prst="rect">
            <a:avLst/>
          </a:prstGeom>
        </p:spPr>
      </p:pic>
      <p:cxnSp>
        <p:nvCxnSpPr>
          <p:cNvPr id="12" name="Straight Arrow Connector 11">
            <a:extLst>
              <a:ext uri="{FF2B5EF4-FFF2-40B4-BE49-F238E27FC236}">
                <a16:creationId xmlns:a16="http://schemas.microsoft.com/office/drawing/2014/main" id="{74CE0381-1B26-9F44-B159-585668D9BB98}"/>
              </a:ext>
            </a:extLst>
          </p:cNvPr>
          <p:cNvCxnSpPr>
            <a:cxnSpLocks/>
          </p:cNvCxnSpPr>
          <p:nvPr/>
        </p:nvCxnSpPr>
        <p:spPr>
          <a:xfrm flipV="1">
            <a:off x="10410862" y="1190847"/>
            <a:ext cx="74428" cy="82670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793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223" y="170905"/>
            <a:ext cx="8630925" cy="535531"/>
          </a:xfrm>
          <a:noFill/>
        </p:spPr>
        <p:txBody>
          <a:bodyPr/>
          <a:lstStyle/>
          <a:p>
            <a:pPr algn="ctr"/>
            <a:r>
              <a:rPr lang="en-US" dirty="0"/>
              <a:t>Other ORNL Resources:</a:t>
            </a:r>
          </a:p>
        </p:txBody>
      </p:sp>
      <p:sp>
        <p:nvSpPr>
          <p:cNvPr id="3" name="Content Placeholder 2"/>
          <p:cNvSpPr>
            <a:spLocks noGrp="1"/>
          </p:cNvSpPr>
          <p:nvPr>
            <p:ph idx="4294967295"/>
          </p:nvPr>
        </p:nvSpPr>
        <p:spPr>
          <a:xfrm>
            <a:off x="541764" y="915023"/>
            <a:ext cx="5464896" cy="1960763"/>
          </a:xfrm>
        </p:spPr>
        <p:txBody>
          <a:bodyPr>
            <a:normAutofit fontScale="92500" lnSpcReduction="10000"/>
          </a:bodyPr>
          <a:lstStyle/>
          <a:p>
            <a:pPr marL="0" indent="0">
              <a:lnSpc>
                <a:spcPct val="110000"/>
              </a:lnSpc>
              <a:spcBef>
                <a:spcPts val="0"/>
              </a:spcBef>
              <a:buNone/>
            </a:pPr>
            <a:r>
              <a:rPr lang="en-US" dirty="0">
                <a:solidFill>
                  <a:schemeClr val="tx2">
                    <a:lumMod val="75000"/>
                  </a:schemeClr>
                </a:solidFill>
              </a:rPr>
              <a:t>The Oak Ridge Leadership Computing Facility </a:t>
            </a:r>
          </a:p>
          <a:p>
            <a:pPr marL="0" indent="-182875">
              <a:lnSpc>
                <a:spcPct val="100000"/>
              </a:lnSpc>
              <a:spcBef>
                <a:spcPts val="800"/>
              </a:spcBef>
            </a:pPr>
            <a:r>
              <a:rPr lang="en-US" sz="1900" dirty="0"/>
              <a:t>World class expertise in scientific computing</a:t>
            </a:r>
          </a:p>
          <a:p>
            <a:pPr marL="0" indent="-182875">
              <a:lnSpc>
                <a:spcPct val="100000"/>
              </a:lnSpc>
              <a:spcBef>
                <a:spcPts val="800"/>
              </a:spcBef>
            </a:pPr>
            <a:r>
              <a:rPr lang="en-US" sz="1900" dirty="0"/>
              <a:t>Computing and data analysis resources</a:t>
            </a:r>
          </a:p>
          <a:p>
            <a:pPr marL="0" indent="-182875">
              <a:lnSpc>
                <a:spcPct val="100000"/>
              </a:lnSpc>
              <a:spcBef>
                <a:spcPts val="800"/>
              </a:spcBef>
            </a:pPr>
            <a:r>
              <a:rPr lang="en-US" sz="1900" dirty="0"/>
              <a:t>Summit Supercomputer - World’s Fastest</a:t>
            </a:r>
          </a:p>
          <a:p>
            <a:pPr marL="0" indent="0">
              <a:lnSpc>
                <a:spcPct val="100000"/>
              </a:lnSpc>
              <a:spcBef>
                <a:spcPts val="800"/>
              </a:spcBef>
              <a:buNone/>
            </a:pPr>
            <a:endParaRPr lang="en-US" sz="1800" dirty="0"/>
          </a:p>
        </p:txBody>
      </p:sp>
      <p:sp>
        <p:nvSpPr>
          <p:cNvPr id="6" name="Content Placeholder 2"/>
          <p:cNvSpPr txBox="1">
            <a:spLocks/>
          </p:cNvSpPr>
          <p:nvPr/>
        </p:nvSpPr>
        <p:spPr bwMode="auto">
          <a:xfrm>
            <a:off x="4065133" y="3850484"/>
            <a:ext cx="3124179" cy="2781789"/>
          </a:xfrm>
          <a:prstGeom prst="rect">
            <a:avLst/>
          </a:prstGeom>
          <a:noFill/>
          <a:ln w="9525">
            <a:noFill/>
            <a:miter lim="800000"/>
            <a:headEnd/>
            <a:tailEnd/>
          </a:ln>
        </p:spPr>
        <p:txBody>
          <a:bodyPr vert="horz" wrap="square" lIns="68607" tIns="34304" rIns="68607" bIns="34304"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rgbClr val="165930"/>
                </a:solidFill>
                <a:latin typeface="+mj-lt"/>
              </a:rPr>
              <a:t>Physics Division</a:t>
            </a:r>
            <a:endParaRPr lang="en-US" sz="2600" dirty="0">
              <a:latin typeface="+mj-lt"/>
            </a:endParaRPr>
          </a:p>
          <a:p>
            <a:pPr marL="182880" indent="-182880">
              <a:lnSpc>
                <a:spcPct val="100000"/>
              </a:lnSpc>
              <a:spcBef>
                <a:spcPts val="0"/>
              </a:spcBef>
            </a:pPr>
            <a:r>
              <a:rPr lang="en-US" sz="1800" dirty="0">
                <a:latin typeface="+mn-lt"/>
              </a:rPr>
              <a:t>Computer Cluster </a:t>
            </a:r>
          </a:p>
          <a:p>
            <a:pPr marL="182880" indent="-182880">
              <a:lnSpc>
                <a:spcPct val="100000"/>
              </a:lnSpc>
              <a:spcBef>
                <a:spcPts val="0"/>
              </a:spcBef>
            </a:pPr>
            <a:r>
              <a:rPr lang="en-US" sz="1800" dirty="0">
                <a:latin typeface="+mn-lt"/>
              </a:rPr>
              <a:t>Laboratory Space </a:t>
            </a:r>
          </a:p>
          <a:p>
            <a:pPr marL="182880" indent="-182880">
              <a:lnSpc>
                <a:spcPct val="100000"/>
              </a:lnSpc>
              <a:spcBef>
                <a:spcPts val="0"/>
              </a:spcBef>
            </a:pPr>
            <a:r>
              <a:rPr lang="en-US" sz="1800" dirty="0">
                <a:latin typeface="+mn-lt"/>
              </a:rPr>
              <a:t>High-bay area</a:t>
            </a:r>
          </a:p>
          <a:p>
            <a:pPr marL="182880" indent="-182880">
              <a:lnSpc>
                <a:spcPct val="100000"/>
              </a:lnSpc>
              <a:spcBef>
                <a:spcPts val="0"/>
              </a:spcBef>
            </a:pPr>
            <a:r>
              <a:rPr lang="en-US" sz="1800" dirty="0">
                <a:latin typeface="+mn-lt"/>
              </a:rPr>
              <a:t>Office and Meeting Space for Visitors</a:t>
            </a:r>
          </a:p>
          <a:p>
            <a:pPr marL="182880" indent="-182880">
              <a:lnSpc>
                <a:spcPct val="100000"/>
              </a:lnSpc>
              <a:spcBef>
                <a:spcPts val="0"/>
              </a:spcBef>
            </a:pPr>
            <a:r>
              <a:rPr lang="en-US" sz="1800" dirty="0">
                <a:latin typeface="+mn-lt"/>
              </a:rPr>
              <a:t>No-cost dormitories (JINPA)</a:t>
            </a:r>
          </a:p>
        </p:txBody>
      </p:sp>
      <p:cxnSp>
        <p:nvCxnSpPr>
          <p:cNvPr id="9" name="Straight Connector 8"/>
          <p:cNvCxnSpPr/>
          <p:nvPr/>
        </p:nvCxnSpPr>
        <p:spPr>
          <a:xfrm>
            <a:off x="1785360" y="3539069"/>
            <a:ext cx="7606979" cy="34385"/>
          </a:xfrm>
          <a:prstGeom prst="line">
            <a:avLst/>
          </a:prstGeom>
          <a:ln w="38100" cmpd="sng">
            <a:solidFill>
              <a:srgbClr val="1E7640"/>
            </a:solidFill>
          </a:ln>
        </p:spPr>
        <p:style>
          <a:lnRef idx="2">
            <a:schemeClr val="accent1"/>
          </a:lnRef>
          <a:fillRef idx="0">
            <a:schemeClr val="accent1"/>
          </a:fillRef>
          <a:effectRef idx="1">
            <a:schemeClr val="accent1"/>
          </a:effectRef>
          <a:fontRef idx="minor">
            <a:schemeClr val="tx1"/>
          </a:fontRef>
        </p:style>
      </p:cxnSp>
      <p:pic>
        <p:nvPicPr>
          <p:cNvPr id="7" name="Picture 6" descr="Off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89" y="3893118"/>
            <a:ext cx="3680252" cy="2759471"/>
          </a:xfrm>
          <a:prstGeom prst="rect">
            <a:avLst/>
          </a:prstGeom>
        </p:spPr>
      </p:pic>
      <p:pic>
        <p:nvPicPr>
          <p:cNvPr id="11" name="Picture 10">
            <a:extLst>
              <a:ext uri="{FF2B5EF4-FFF2-40B4-BE49-F238E27FC236}">
                <a16:creationId xmlns:a16="http://schemas.microsoft.com/office/drawing/2014/main" id="{59190216-DFED-2449-8523-92745CDA489D}"/>
              </a:ext>
            </a:extLst>
          </p:cNvPr>
          <p:cNvPicPr>
            <a:picLocks noChangeAspect="1"/>
          </p:cNvPicPr>
          <p:nvPr/>
        </p:nvPicPr>
        <p:blipFill>
          <a:blip r:embed="rId3"/>
          <a:stretch>
            <a:fillRect/>
          </a:stretch>
        </p:blipFill>
        <p:spPr>
          <a:xfrm>
            <a:off x="7412004" y="732574"/>
            <a:ext cx="4193862" cy="2788227"/>
          </a:xfrm>
          <a:prstGeom prst="rect">
            <a:avLst/>
          </a:prstGeom>
        </p:spPr>
      </p:pic>
    </p:spTree>
    <p:extLst>
      <p:ext uri="{BB962C8B-B14F-4D97-AF65-F5344CB8AC3E}">
        <p14:creationId xmlns:p14="http://schemas.microsoft.com/office/powerpoint/2010/main" val="101803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00F8-7EAD-0643-ADEC-C54F8D1C2BA8}"/>
              </a:ext>
            </a:extLst>
          </p:cNvPr>
          <p:cNvSpPr>
            <a:spLocks noGrp="1"/>
          </p:cNvSpPr>
          <p:nvPr>
            <p:ph type="title"/>
          </p:nvPr>
        </p:nvSpPr>
        <p:spPr/>
        <p:txBody>
          <a:bodyPr/>
          <a:lstStyle/>
          <a:p>
            <a:r>
              <a:rPr lang="en-US" dirty="0"/>
              <a:t>Computational Sciences Activities Related to HEP</a:t>
            </a:r>
          </a:p>
        </p:txBody>
      </p:sp>
      <p:sp>
        <p:nvSpPr>
          <p:cNvPr id="3" name="TextBox 2">
            <a:extLst>
              <a:ext uri="{FF2B5EF4-FFF2-40B4-BE49-F238E27FC236}">
                <a16:creationId xmlns:a16="http://schemas.microsoft.com/office/drawing/2014/main" id="{1FD80E91-9DA8-E94B-A513-37B57530F86B}"/>
              </a:ext>
            </a:extLst>
          </p:cNvPr>
          <p:cNvSpPr txBox="1"/>
          <p:nvPr/>
        </p:nvSpPr>
        <p:spPr>
          <a:xfrm>
            <a:off x="658367" y="1983680"/>
            <a:ext cx="10552973" cy="1837426"/>
          </a:xfrm>
          <a:prstGeom prst="rect">
            <a:avLst/>
          </a:prstGeom>
          <a:noFill/>
        </p:spPr>
        <p:txBody>
          <a:bodyPr wrap="square" rtlCol="0">
            <a:spAutoFit/>
          </a:bodyPr>
          <a:lstStyle/>
          <a:p>
            <a:pPr algn="l">
              <a:lnSpc>
                <a:spcPct val="90000"/>
              </a:lnSpc>
            </a:pPr>
            <a:r>
              <a:rPr lang="en-US" dirty="0">
                <a:latin typeface="+mn-lt"/>
              </a:rPr>
              <a:t>PI Name:</a:t>
            </a:r>
          </a:p>
          <a:p>
            <a:pPr algn="l">
              <a:lnSpc>
                <a:spcPct val="90000"/>
              </a:lnSpc>
            </a:pPr>
            <a:endParaRPr lang="en-US" dirty="0">
              <a:latin typeface="+mn-lt"/>
            </a:endParaRPr>
          </a:p>
          <a:p>
            <a:pPr algn="l">
              <a:lnSpc>
                <a:spcPct val="90000"/>
              </a:lnSpc>
            </a:pPr>
            <a:r>
              <a:rPr lang="en-US" dirty="0" err="1">
                <a:latin typeface="+mn-lt"/>
              </a:rPr>
              <a:t>Raph</a:t>
            </a:r>
            <a:r>
              <a:rPr lang="en-US" dirty="0">
                <a:latin typeface="+mn-lt"/>
              </a:rPr>
              <a:t> </a:t>
            </a:r>
            <a:r>
              <a:rPr lang="en-US" dirty="0" err="1">
                <a:latin typeface="+mn-lt"/>
              </a:rPr>
              <a:t>Posser</a:t>
            </a:r>
            <a:r>
              <a:rPr lang="en-US" dirty="0">
                <a:latin typeface="+mn-lt"/>
              </a:rPr>
              <a:t> (led by Wisconsin)	Quantum-enhanced detection of dark matter and neutrinos</a:t>
            </a:r>
          </a:p>
          <a:p>
            <a:pPr algn="l">
              <a:lnSpc>
                <a:spcPct val="90000"/>
              </a:lnSpc>
            </a:pPr>
            <a:endParaRPr lang="en-US" dirty="0">
              <a:latin typeface="+mn-lt"/>
            </a:endParaRPr>
          </a:p>
          <a:p>
            <a:pPr algn="l">
              <a:lnSpc>
                <a:spcPct val="90000"/>
              </a:lnSpc>
            </a:pPr>
            <a:r>
              <a:rPr lang="en-US" dirty="0">
                <a:latin typeface="+mn-lt"/>
              </a:rPr>
              <a:t>Travis Humble (with JHU)		Particle Track Recognition …</a:t>
            </a:r>
          </a:p>
          <a:p>
            <a:pPr algn="l">
              <a:lnSpc>
                <a:spcPct val="90000"/>
              </a:lnSpc>
            </a:pPr>
            <a:endParaRPr lang="en-US" dirty="0">
              <a:latin typeface="+mn-lt"/>
            </a:endParaRPr>
          </a:p>
          <a:p>
            <a:pPr algn="l">
              <a:lnSpc>
                <a:spcPct val="90000"/>
              </a:lnSpc>
            </a:pPr>
            <a:r>
              <a:rPr lang="en-US" dirty="0">
                <a:latin typeface="+mn-lt"/>
              </a:rPr>
              <a:t>Travis Humble (with FNAL)	HEP Machine Learning and Optimization </a:t>
            </a:r>
          </a:p>
        </p:txBody>
      </p:sp>
      <p:sp>
        <p:nvSpPr>
          <p:cNvPr id="6" name="Content Placeholder 5">
            <a:extLst>
              <a:ext uri="{FF2B5EF4-FFF2-40B4-BE49-F238E27FC236}">
                <a16:creationId xmlns:a16="http://schemas.microsoft.com/office/drawing/2014/main" id="{E96183C3-1C49-6B4B-8753-600C2A85840B}"/>
              </a:ext>
            </a:extLst>
          </p:cNvPr>
          <p:cNvSpPr>
            <a:spLocks noGrp="1"/>
          </p:cNvSpPr>
          <p:nvPr>
            <p:ph idx="1"/>
          </p:nvPr>
        </p:nvSpPr>
        <p:spPr>
          <a:xfrm>
            <a:off x="448055" y="1244906"/>
            <a:ext cx="11430000" cy="623651"/>
          </a:xfrm>
        </p:spPr>
        <p:txBody>
          <a:bodyPr/>
          <a:lstStyle/>
          <a:p>
            <a:r>
              <a:rPr lang="en-US" dirty="0"/>
              <a:t>Pilot Programs on Quantum Information: </a:t>
            </a:r>
          </a:p>
        </p:txBody>
      </p:sp>
      <p:sp>
        <p:nvSpPr>
          <p:cNvPr id="5" name="Rectangle 4">
            <a:extLst>
              <a:ext uri="{FF2B5EF4-FFF2-40B4-BE49-F238E27FC236}">
                <a16:creationId xmlns:a16="http://schemas.microsoft.com/office/drawing/2014/main" id="{B76288B8-58A1-4E48-B7CF-0AFBE4056A42}"/>
              </a:ext>
            </a:extLst>
          </p:cNvPr>
          <p:cNvSpPr/>
          <p:nvPr/>
        </p:nvSpPr>
        <p:spPr>
          <a:xfrm>
            <a:off x="346359" y="4280008"/>
            <a:ext cx="11513407" cy="523220"/>
          </a:xfrm>
          <a:prstGeom prst="rect">
            <a:avLst/>
          </a:prstGeom>
        </p:spPr>
        <p:txBody>
          <a:bodyPr wrap="square">
            <a:spAutoFit/>
          </a:bodyPr>
          <a:lstStyle/>
          <a:p>
            <a:pPr marL="292608" indent="-182880">
              <a:spcBef>
                <a:spcPts val="1800"/>
              </a:spcBef>
              <a:buFont typeface="Arial" panose="020B0604020202020204" pitchFamily="34" charset="0"/>
              <a:buChar char="•"/>
            </a:pPr>
            <a:r>
              <a:rPr lang="en-US" sz="2800" dirty="0">
                <a:solidFill>
                  <a:prstClr val="black"/>
                </a:solidFill>
                <a:latin typeface="Century Gothic" panose="020B0502020202020204" pitchFamily="34" charset="0"/>
                <a:cs typeface="+mn-cs"/>
              </a:rPr>
              <a:t>Multi-lab whitepaper to DOE/HEP on future HEP software needs</a:t>
            </a:r>
            <a:endParaRPr lang="en-US" dirty="0"/>
          </a:p>
        </p:txBody>
      </p:sp>
      <p:sp>
        <p:nvSpPr>
          <p:cNvPr id="7" name="Rectangle 6">
            <a:extLst>
              <a:ext uri="{FF2B5EF4-FFF2-40B4-BE49-F238E27FC236}">
                <a16:creationId xmlns:a16="http://schemas.microsoft.com/office/drawing/2014/main" id="{6DBD4398-E276-6141-9D07-B108BC33114C}"/>
              </a:ext>
            </a:extLst>
          </p:cNvPr>
          <p:cNvSpPr/>
          <p:nvPr/>
        </p:nvSpPr>
        <p:spPr>
          <a:xfrm>
            <a:off x="658367" y="5262130"/>
            <a:ext cx="11064710" cy="1338828"/>
          </a:xfrm>
          <a:prstGeom prst="rect">
            <a:avLst/>
          </a:prstGeom>
        </p:spPr>
        <p:txBody>
          <a:bodyPr wrap="square">
            <a:spAutoFit/>
          </a:bodyPr>
          <a:lstStyle/>
          <a:p>
            <a:pPr>
              <a:lnSpc>
                <a:spcPct val="90000"/>
              </a:lnSpc>
            </a:pPr>
            <a:r>
              <a:rPr lang="en-US" dirty="0">
                <a:latin typeface="+mn-lt"/>
              </a:rPr>
              <a:t>ORNL Physics Division will host a Workshop on mid-November 2018</a:t>
            </a:r>
          </a:p>
          <a:p>
            <a:pPr>
              <a:lnSpc>
                <a:spcPct val="90000"/>
              </a:lnSpc>
            </a:pPr>
            <a:endParaRPr lang="en-US" dirty="0">
              <a:latin typeface="+mn-lt"/>
            </a:endParaRPr>
          </a:p>
          <a:p>
            <a:pPr>
              <a:lnSpc>
                <a:spcPct val="90000"/>
              </a:lnSpc>
            </a:pPr>
            <a:r>
              <a:rPr lang="en-US" dirty="0">
                <a:latin typeface="+mn-lt"/>
              </a:rPr>
              <a:t>Jack C. Wells, Director of Science, Oak Ridge Leadership Computing Facility</a:t>
            </a:r>
          </a:p>
          <a:p>
            <a:pPr>
              <a:lnSpc>
                <a:spcPct val="90000"/>
              </a:lnSpc>
            </a:pPr>
            <a:endParaRPr lang="en-US" dirty="0">
              <a:latin typeface="+mn-lt"/>
            </a:endParaRPr>
          </a:p>
          <a:p>
            <a:pPr>
              <a:lnSpc>
                <a:spcPct val="90000"/>
              </a:lnSpc>
            </a:pPr>
            <a:endParaRPr lang="en-US" dirty="0"/>
          </a:p>
        </p:txBody>
      </p:sp>
    </p:spTree>
    <p:extLst>
      <p:ext uri="{BB962C8B-B14F-4D97-AF65-F5344CB8AC3E}">
        <p14:creationId xmlns:p14="http://schemas.microsoft.com/office/powerpoint/2010/main" val="327104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910" y="1"/>
            <a:ext cx="8788690" cy="480131"/>
          </a:xfrm>
        </p:spPr>
        <p:txBody>
          <a:bodyPr/>
          <a:lstStyle/>
          <a:p>
            <a:pPr algn="ctr"/>
            <a:r>
              <a:rPr lang="en-US" sz="2800" dirty="0"/>
              <a:t>Current ORNL interests on neutrino physics</a:t>
            </a:r>
          </a:p>
        </p:txBody>
      </p:sp>
      <p:sp>
        <p:nvSpPr>
          <p:cNvPr id="3" name="Content Placeholder 2"/>
          <p:cNvSpPr>
            <a:spLocks noGrp="1"/>
          </p:cNvSpPr>
          <p:nvPr>
            <p:ph idx="1"/>
          </p:nvPr>
        </p:nvSpPr>
        <p:spPr>
          <a:xfrm>
            <a:off x="943429" y="3702447"/>
            <a:ext cx="6339799" cy="651460"/>
          </a:xfrm>
        </p:spPr>
        <p:txBody>
          <a:bodyPr/>
          <a:lstStyle/>
          <a:p>
            <a:pPr marL="0" lvl="1" indent="0">
              <a:spcBef>
                <a:spcPts val="1400"/>
              </a:spcBef>
              <a:buNone/>
            </a:pPr>
            <a:r>
              <a:rPr lang="en-US" sz="1800" b="1" dirty="0">
                <a:latin typeface="+mn-lt"/>
              </a:rPr>
              <a:t>PROSPECT</a:t>
            </a:r>
            <a:r>
              <a:rPr lang="en-US" sz="1800" dirty="0">
                <a:latin typeface="+mn-lt"/>
              </a:rPr>
              <a:t>-</a:t>
            </a:r>
            <a:r>
              <a:rPr lang="en-US" sz="1800" dirty="0">
                <a:solidFill>
                  <a:srgbClr val="FF0000"/>
                </a:solidFill>
                <a:latin typeface="+mn-lt"/>
              </a:rPr>
              <a:t> </a:t>
            </a:r>
            <a:r>
              <a:rPr lang="en-US" sz="1800" dirty="0">
                <a:latin typeface="+mn-lt"/>
              </a:rPr>
              <a:t>A Precision Reactor Neutrino Oscillation and Spectrum Experiment at the 85MW HFIR</a:t>
            </a:r>
          </a:p>
        </p:txBody>
      </p:sp>
      <p:pic>
        <p:nvPicPr>
          <p:cNvPr id="4"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0382" y="762000"/>
            <a:ext cx="1261127" cy="1585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7315200" y="3048001"/>
            <a:ext cx="3124200" cy="1677673"/>
          </a:xfrm>
          <a:prstGeom prst="rect">
            <a:avLst/>
          </a:prstGeom>
        </p:spPr>
      </p:pic>
      <p:pic>
        <p:nvPicPr>
          <p:cNvPr id="8"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762000"/>
            <a:ext cx="3810000" cy="1585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943429" y="609601"/>
            <a:ext cx="4314371" cy="646331"/>
          </a:xfrm>
          <a:prstGeom prst="rect">
            <a:avLst/>
          </a:prstGeom>
          <a:noFill/>
        </p:spPr>
        <p:txBody>
          <a:bodyPr wrap="square" rtlCol="0">
            <a:spAutoFit/>
          </a:bodyPr>
          <a:lstStyle/>
          <a:p>
            <a:r>
              <a:rPr lang="en-US" dirty="0">
                <a:latin typeface="+mn-lt"/>
                <a:cs typeface="Arial"/>
              </a:rPr>
              <a:t>The </a:t>
            </a:r>
            <a:r>
              <a:rPr lang="en-US" b="1" cap="small" dirty="0" err="1">
                <a:latin typeface="+mn-lt"/>
                <a:cs typeface="Arial"/>
              </a:rPr>
              <a:t>Majorana</a:t>
            </a:r>
            <a:r>
              <a:rPr lang="en-US" b="1" cap="small" dirty="0">
                <a:latin typeface="+mn-lt"/>
                <a:cs typeface="Arial"/>
              </a:rPr>
              <a:t> Demonstrator </a:t>
            </a:r>
            <a:r>
              <a:rPr lang="en-US" dirty="0">
                <a:latin typeface="+mn-lt"/>
                <a:cs typeface="Arial"/>
              </a:rPr>
              <a:t>(MJD)</a:t>
            </a:r>
            <a:r>
              <a:rPr lang="en-US" b="1" dirty="0">
                <a:latin typeface="+mn-lt"/>
                <a:cs typeface="Arial"/>
              </a:rPr>
              <a:t>- </a:t>
            </a:r>
            <a:r>
              <a:rPr lang="en-US" dirty="0">
                <a:latin typeface="+mn-lt"/>
                <a:cs typeface="Arial"/>
              </a:rPr>
              <a:t>A </a:t>
            </a:r>
            <a:r>
              <a:rPr lang="en-US" baseline="30000" dirty="0">
                <a:latin typeface="+mn-lt"/>
                <a:cs typeface="Arial"/>
              </a:rPr>
              <a:t>76</a:t>
            </a:r>
            <a:r>
              <a:rPr lang="en-US" dirty="0">
                <a:latin typeface="+mn-lt"/>
                <a:cs typeface="Arial"/>
              </a:rPr>
              <a:t>Ge </a:t>
            </a:r>
            <a:r>
              <a:rPr lang="el-GR" dirty="0">
                <a:latin typeface="+mn-lt"/>
                <a:cs typeface="Arial"/>
              </a:rPr>
              <a:t>0νββ</a:t>
            </a:r>
            <a:r>
              <a:rPr lang="en-US" dirty="0">
                <a:latin typeface="+mn-lt"/>
                <a:cs typeface="Arial"/>
              </a:rPr>
              <a:t> experiment at SURF</a:t>
            </a:r>
          </a:p>
        </p:txBody>
      </p:sp>
      <p:sp>
        <p:nvSpPr>
          <p:cNvPr id="13" name="TextBox 12"/>
          <p:cNvSpPr txBox="1"/>
          <p:nvPr/>
        </p:nvSpPr>
        <p:spPr>
          <a:xfrm>
            <a:off x="943429" y="5029200"/>
            <a:ext cx="5076371" cy="1200329"/>
          </a:xfrm>
          <a:prstGeom prst="rect">
            <a:avLst/>
          </a:prstGeom>
          <a:noFill/>
        </p:spPr>
        <p:txBody>
          <a:bodyPr wrap="square" rtlCol="0">
            <a:spAutoFit/>
          </a:bodyPr>
          <a:lstStyle/>
          <a:p>
            <a:r>
              <a:rPr lang="en-US" b="1" dirty="0">
                <a:latin typeface="+mn-lt"/>
              </a:rPr>
              <a:t>COHERENT- </a:t>
            </a:r>
            <a:r>
              <a:rPr lang="en-US" dirty="0">
                <a:latin typeface="+mn-lt"/>
              </a:rPr>
              <a:t>Coherent elastic neutrino-nucleus scattering using the neutrino emissions from the SNS spallation source at ORNL</a:t>
            </a:r>
          </a:p>
        </p:txBody>
      </p:sp>
      <p:sp>
        <p:nvSpPr>
          <p:cNvPr id="5" name="TextBox 4"/>
          <p:cNvSpPr txBox="1"/>
          <p:nvPr/>
        </p:nvSpPr>
        <p:spPr>
          <a:xfrm>
            <a:off x="943429" y="1559613"/>
            <a:ext cx="4033087" cy="892552"/>
          </a:xfrm>
          <a:prstGeom prst="rect">
            <a:avLst/>
          </a:prstGeom>
          <a:noFill/>
        </p:spPr>
        <p:txBody>
          <a:bodyPr wrap="square" rtlCol="0">
            <a:spAutoFit/>
          </a:bodyPr>
          <a:lstStyle/>
          <a:p>
            <a:endParaRPr lang="en-US" sz="1600" b="1" dirty="0">
              <a:solidFill>
                <a:srgbClr val="FF0000"/>
              </a:solidFill>
              <a:latin typeface="+mn-lt"/>
            </a:endParaRPr>
          </a:p>
          <a:p>
            <a:r>
              <a:rPr lang="en-US" b="1" dirty="0">
                <a:latin typeface="+mn-lt"/>
              </a:rPr>
              <a:t>LEGEND 200/ LEGEND 1000-</a:t>
            </a:r>
            <a:r>
              <a:rPr lang="en-US" dirty="0">
                <a:solidFill>
                  <a:srgbClr val="FF0000"/>
                </a:solidFill>
                <a:latin typeface="+mn-lt"/>
              </a:rPr>
              <a:t> </a:t>
            </a:r>
            <a:r>
              <a:rPr lang="en-US" dirty="0">
                <a:latin typeface="+mn-lt"/>
              </a:rPr>
              <a:t>towards 1 </a:t>
            </a:r>
            <a:r>
              <a:rPr lang="en-US" dirty="0" err="1">
                <a:latin typeface="+mn-lt"/>
              </a:rPr>
              <a:t>tonne</a:t>
            </a:r>
            <a:r>
              <a:rPr lang="en-US" dirty="0">
                <a:latin typeface="+mn-lt"/>
              </a:rPr>
              <a:t> </a:t>
            </a:r>
            <a:r>
              <a:rPr lang="en-US" baseline="30000" dirty="0">
                <a:latin typeface="+mn-lt"/>
              </a:rPr>
              <a:t>76</a:t>
            </a:r>
            <a:r>
              <a:rPr lang="en-US" dirty="0">
                <a:latin typeface="+mn-lt"/>
              </a:rPr>
              <a:t>Ge experiment</a:t>
            </a:r>
          </a:p>
        </p:txBody>
      </p:sp>
      <p:pic>
        <p:nvPicPr>
          <p:cNvPr id="12" name="Picture 11">
            <a:extLst>
              <a:ext uri="{FF2B5EF4-FFF2-40B4-BE49-F238E27FC236}">
                <a16:creationId xmlns:a16="http://schemas.microsoft.com/office/drawing/2014/main" id="{AE2BFA5B-56FA-0D48-B165-96503A4FDAA7}"/>
              </a:ext>
            </a:extLst>
          </p:cNvPr>
          <p:cNvPicPr>
            <a:picLocks noChangeAspect="1"/>
          </p:cNvPicPr>
          <p:nvPr/>
        </p:nvPicPr>
        <p:blipFill>
          <a:blip r:embed="rId6"/>
          <a:stretch>
            <a:fillRect/>
          </a:stretch>
        </p:blipFill>
        <p:spPr>
          <a:xfrm>
            <a:off x="7253755" y="4864211"/>
            <a:ext cx="2815797" cy="1636950"/>
          </a:xfrm>
          <a:prstGeom prst="rect">
            <a:avLst/>
          </a:prstGeom>
        </p:spPr>
      </p:pic>
    </p:spTree>
    <p:extLst>
      <p:ext uri="{BB962C8B-B14F-4D97-AF65-F5344CB8AC3E}">
        <p14:creationId xmlns:p14="http://schemas.microsoft.com/office/powerpoint/2010/main" val="3581942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68B645-AB8A-6148-93DC-AE1AAE9BBB74}"/>
              </a:ext>
            </a:extLst>
          </p:cNvPr>
          <p:cNvSpPr/>
          <p:nvPr/>
        </p:nvSpPr>
        <p:spPr>
          <a:xfrm>
            <a:off x="264404" y="1079653"/>
            <a:ext cx="4208443" cy="5778347"/>
          </a:xfrm>
          <a:prstGeom prst="rect">
            <a:avLst/>
          </a:prstGeom>
          <a:solidFill>
            <a:schemeClr val="bg1">
              <a:lumMod val="8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FA1B15C1-B43B-034B-8909-15EE58210922}"/>
              </a:ext>
            </a:extLst>
          </p:cNvPr>
          <p:cNvSpPr/>
          <p:nvPr/>
        </p:nvSpPr>
        <p:spPr>
          <a:xfrm>
            <a:off x="10111213" y="0"/>
            <a:ext cx="2080787" cy="6670623"/>
          </a:xfrm>
          <a:prstGeom prst="rect">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Content Placeholder 2">
            <a:extLst>
              <a:ext uri="{FF2B5EF4-FFF2-40B4-BE49-F238E27FC236}">
                <a16:creationId xmlns:a16="http://schemas.microsoft.com/office/drawing/2014/main" id="{73B12AA4-967C-E44E-84B6-9C02AD735F10}"/>
              </a:ext>
            </a:extLst>
          </p:cNvPr>
          <p:cNvSpPr txBox="1">
            <a:spLocks/>
          </p:cNvSpPr>
          <p:nvPr/>
        </p:nvSpPr>
        <p:spPr>
          <a:xfrm>
            <a:off x="274430" y="1244906"/>
            <a:ext cx="4158674" cy="5122843"/>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The Group</a:t>
            </a:r>
          </a:p>
          <a:p>
            <a:pPr>
              <a:buClr>
                <a:schemeClr val="bg1">
                  <a:lumMod val="65000"/>
                </a:schemeClr>
              </a:buClr>
            </a:pPr>
            <a:r>
              <a:rPr lang="en-US" sz="2400" dirty="0">
                <a:solidFill>
                  <a:schemeClr val="bg1">
                    <a:lumMod val="65000"/>
                  </a:schemeClr>
                </a:solidFill>
              </a:rPr>
              <a:t>Projects</a:t>
            </a:r>
          </a:p>
          <a:p>
            <a:pPr lvl="1">
              <a:buClr>
                <a:schemeClr val="bg1">
                  <a:lumMod val="65000"/>
                </a:schemeClr>
              </a:buClr>
            </a:pPr>
            <a:r>
              <a:rPr lang="en-US" sz="2000" cap="small" dirty="0">
                <a:solidFill>
                  <a:schemeClr val="bg1">
                    <a:lumMod val="65000"/>
                  </a:schemeClr>
                </a:solidFill>
              </a:rPr>
              <a:t>Majorana Demonstrator</a:t>
            </a:r>
          </a:p>
          <a:p>
            <a:pPr lvl="1">
              <a:buClr>
                <a:schemeClr val="bg1">
                  <a:lumMod val="65000"/>
                </a:schemeClr>
              </a:buClr>
            </a:pPr>
            <a:r>
              <a:rPr lang="en-US" sz="2000" dirty="0">
                <a:solidFill>
                  <a:schemeClr val="bg1">
                    <a:lumMod val="65000"/>
                  </a:schemeClr>
                </a:solidFill>
              </a:rPr>
              <a:t>LEGEND</a:t>
            </a:r>
          </a:p>
          <a:p>
            <a:pPr>
              <a:buClr>
                <a:schemeClr val="bg1">
                  <a:lumMod val="65000"/>
                </a:schemeClr>
              </a:buClr>
            </a:pPr>
            <a:r>
              <a:rPr lang="en-US" sz="2400" dirty="0">
                <a:solidFill>
                  <a:schemeClr val="bg1">
                    <a:lumMod val="65000"/>
                  </a:schemeClr>
                </a:solidFill>
              </a:rPr>
              <a:t>R&amp;D Accomplishments</a:t>
            </a:r>
          </a:p>
          <a:p>
            <a:pPr lvl="1">
              <a:buClr>
                <a:schemeClr val="bg1">
                  <a:lumMod val="65000"/>
                </a:schemeClr>
              </a:buClr>
            </a:pPr>
            <a:r>
              <a:rPr lang="en-US" sz="2000" cap="small" dirty="0">
                <a:solidFill>
                  <a:schemeClr val="bg1">
                    <a:lumMod val="65000"/>
                  </a:schemeClr>
                </a:solidFill>
              </a:rPr>
              <a:t>Majorana Demonstrator</a:t>
            </a:r>
          </a:p>
          <a:p>
            <a:pPr lvl="1">
              <a:buClr>
                <a:schemeClr val="bg1">
                  <a:lumMod val="65000"/>
                </a:schemeClr>
              </a:buClr>
            </a:pPr>
            <a:r>
              <a:rPr lang="en-US" sz="2000" dirty="0">
                <a:solidFill>
                  <a:schemeClr val="bg1">
                    <a:lumMod val="65000"/>
                  </a:schemeClr>
                </a:solidFill>
              </a:rPr>
              <a:t>LEGEND</a:t>
            </a:r>
          </a:p>
          <a:p>
            <a:pPr>
              <a:buClr>
                <a:schemeClr val="bg1">
                  <a:lumMod val="65000"/>
                </a:schemeClr>
              </a:buClr>
            </a:pPr>
            <a:r>
              <a:rPr lang="en-US" sz="2400" dirty="0">
                <a:solidFill>
                  <a:schemeClr val="bg1">
                    <a:lumMod val="65000"/>
                  </a:schemeClr>
                </a:solidFill>
              </a:rPr>
              <a:t>Research Plan</a:t>
            </a:r>
          </a:p>
          <a:p>
            <a:pPr>
              <a:buClr>
                <a:schemeClr val="bg1">
                  <a:lumMod val="65000"/>
                </a:schemeClr>
              </a:buClr>
            </a:pPr>
            <a:r>
              <a:rPr lang="en-US" sz="2400" dirty="0">
                <a:solidFill>
                  <a:schemeClr val="bg1">
                    <a:lumMod val="65000"/>
                  </a:schemeClr>
                </a:solidFill>
              </a:rPr>
              <a:t>Summary</a:t>
            </a:r>
          </a:p>
        </p:txBody>
      </p:sp>
      <p:pic>
        <p:nvPicPr>
          <p:cNvPr id="3" name="Picture 2">
            <a:extLst>
              <a:ext uri="{FF2B5EF4-FFF2-40B4-BE49-F238E27FC236}">
                <a16:creationId xmlns:a16="http://schemas.microsoft.com/office/drawing/2014/main" id="{0F8E3C7D-5339-E44D-9D10-584B6849FF79}"/>
              </a:ext>
            </a:extLst>
          </p:cNvPr>
          <p:cNvPicPr>
            <a:picLocks noChangeAspect="1"/>
          </p:cNvPicPr>
          <p:nvPr/>
        </p:nvPicPr>
        <p:blipFill>
          <a:blip r:embed="rId2"/>
          <a:stretch>
            <a:fillRect/>
          </a:stretch>
        </p:blipFill>
        <p:spPr>
          <a:xfrm>
            <a:off x="4445630" y="-147150"/>
            <a:ext cx="5678109" cy="7348140"/>
          </a:xfrm>
          <a:prstGeom prst="rect">
            <a:avLst/>
          </a:prstGeom>
        </p:spPr>
      </p:pic>
    </p:spTree>
    <p:extLst>
      <p:ext uri="{BB962C8B-B14F-4D97-AF65-F5344CB8AC3E}">
        <p14:creationId xmlns:p14="http://schemas.microsoft.com/office/powerpoint/2010/main" val="2620105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92BA-BBFE-2C45-BFD0-E136FFBD183E}"/>
              </a:ext>
            </a:extLst>
          </p:cNvPr>
          <p:cNvSpPr>
            <a:spLocks noGrp="1"/>
          </p:cNvSpPr>
          <p:nvPr>
            <p:ph type="title"/>
          </p:nvPr>
        </p:nvSpPr>
        <p:spPr>
          <a:xfrm>
            <a:off x="429767" y="274320"/>
            <a:ext cx="11430000" cy="535531"/>
          </a:xfrm>
        </p:spPr>
        <p:txBody>
          <a:bodyPr/>
          <a:lstStyle/>
          <a:p>
            <a:r>
              <a:rPr lang="en-US" dirty="0"/>
              <a:t>Physics Goals</a:t>
            </a:r>
          </a:p>
        </p:txBody>
      </p:sp>
      <p:pic>
        <p:nvPicPr>
          <p:cNvPr id="3" name="Picture 2">
            <a:extLst>
              <a:ext uri="{FF2B5EF4-FFF2-40B4-BE49-F238E27FC236}">
                <a16:creationId xmlns:a16="http://schemas.microsoft.com/office/drawing/2014/main" id="{A34563D0-8B67-104C-9460-4CF0E63AFBEB}"/>
              </a:ext>
            </a:extLst>
          </p:cNvPr>
          <p:cNvPicPr>
            <a:picLocks noChangeAspect="1"/>
          </p:cNvPicPr>
          <p:nvPr/>
        </p:nvPicPr>
        <p:blipFill>
          <a:blip r:embed="rId2"/>
          <a:stretch>
            <a:fillRect/>
          </a:stretch>
        </p:blipFill>
        <p:spPr>
          <a:xfrm>
            <a:off x="660842" y="959546"/>
            <a:ext cx="5080000" cy="4826000"/>
          </a:xfrm>
          <a:prstGeom prst="rect">
            <a:avLst/>
          </a:prstGeom>
        </p:spPr>
      </p:pic>
      <p:sp>
        <p:nvSpPr>
          <p:cNvPr id="4" name="TextBox 3">
            <a:extLst>
              <a:ext uri="{FF2B5EF4-FFF2-40B4-BE49-F238E27FC236}">
                <a16:creationId xmlns:a16="http://schemas.microsoft.com/office/drawing/2014/main" id="{38C8C759-1296-4B4C-A1B6-015177940B6A}"/>
              </a:ext>
            </a:extLst>
          </p:cNvPr>
          <p:cNvSpPr txBox="1"/>
          <p:nvPr/>
        </p:nvSpPr>
        <p:spPr>
          <a:xfrm>
            <a:off x="5933661" y="891899"/>
            <a:ext cx="601317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n-lt"/>
              </a:rPr>
              <a:t>Pursuing a broad research program in nuclear, particle, and astrophysics </a:t>
            </a:r>
          </a:p>
          <a:p>
            <a:pPr marL="342900" indent="-342900">
              <a:buFont typeface="Arial" panose="020B0604020202020204" pitchFamily="34" charset="0"/>
              <a:buChar char="•"/>
            </a:pPr>
            <a:r>
              <a:rPr lang="en-US" sz="2400" dirty="0">
                <a:latin typeface="+mn-lt"/>
              </a:rPr>
              <a:t>emphasis on weak interactions and fundamental interactions.</a:t>
            </a:r>
          </a:p>
          <a:p>
            <a:pPr marL="0" indent="0">
              <a:buNone/>
            </a:pPr>
            <a:r>
              <a:rPr lang="en-US" sz="2400" dirty="0">
                <a:latin typeface="+mn-lt"/>
              </a:rPr>
              <a:t> </a:t>
            </a:r>
          </a:p>
          <a:p>
            <a:pPr marL="0" indent="0">
              <a:buNone/>
            </a:pPr>
            <a:r>
              <a:rPr lang="en-US" sz="2400" dirty="0">
                <a:latin typeface="+mn-lt"/>
              </a:rPr>
              <a:t>The research program of the Physics Division includes: </a:t>
            </a:r>
          </a:p>
          <a:p>
            <a:pPr marL="342900" indent="-342900">
              <a:buFont typeface="Arial" panose="020B0604020202020204" pitchFamily="34" charset="0"/>
              <a:buChar char="•"/>
            </a:pPr>
            <a:r>
              <a:rPr lang="en-US" sz="2400" dirty="0">
                <a:latin typeface="+mn-lt"/>
              </a:rPr>
              <a:t>studies of neutrino oscillation </a:t>
            </a:r>
          </a:p>
          <a:p>
            <a:pPr marL="342900" indent="-342900">
              <a:buFont typeface="Arial" panose="020B0604020202020204" pitchFamily="34" charset="0"/>
              <a:buChar char="•"/>
            </a:pPr>
            <a:r>
              <a:rPr lang="en-US" sz="2400" dirty="0">
                <a:latin typeface="+mn-lt"/>
              </a:rPr>
              <a:t>neutrino properties </a:t>
            </a:r>
          </a:p>
          <a:p>
            <a:pPr marL="342900" indent="-342900">
              <a:buFont typeface="Arial" panose="020B0604020202020204" pitchFamily="34" charset="0"/>
              <a:buChar char="•"/>
            </a:pPr>
            <a:r>
              <a:rPr lang="en-US" sz="2400" dirty="0" err="1">
                <a:latin typeface="+mn-lt"/>
              </a:rPr>
              <a:t>neutrinoless</a:t>
            </a:r>
            <a:r>
              <a:rPr lang="en-US" sz="2400" dirty="0">
                <a:latin typeface="+mn-lt"/>
              </a:rPr>
              <a:t> double beta decay. </a:t>
            </a:r>
          </a:p>
          <a:p>
            <a:pPr marL="0" indent="0">
              <a:buNone/>
            </a:pPr>
            <a:endParaRPr lang="en-US" sz="2400" dirty="0">
              <a:latin typeface="+mn-lt"/>
            </a:endParaRPr>
          </a:p>
          <a:p>
            <a:pPr marL="0" indent="0">
              <a:buNone/>
            </a:pPr>
            <a:r>
              <a:rPr lang="en-US" sz="2400" dirty="0">
                <a:latin typeface="+mn-lt"/>
              </a:rPr>
              <a:t>The initial success of this program is enabling the discussion of new ideas for future collaborations.​</a:t>
            </a:r>
          </a:p>
        </p:txBody>
      </p:sp>
      <p:sp>
        <p:nvSpPr>
          <p:cNvPr id="5" name="Rectangle 4">
            <a:extLst>
              <a:ext uri="{FF2B5EF4-FFF2-40B4-BE49-F238E27FC236}">
                <a16:creationId xmlns:a16="http://schemas.microsoft.com/office/drawing/2014/main" id="{A42A6222-09F2-6346-B08C-1FD4930434D7}"/>
              </a:ext>
            </a:extLst>
          </p:cNvPr>
          <p:cNvSpPr/>
          <p:nvPr/>
        </p:nvSpPr>
        <p:spPr>
          <a:xfrm>
            <a:off x="660843" y="5935241"/>
            <a:ext cx="5080000" cy="369332"/>
          </a:xfrm>
          <a:prstGeom prst="rect">
            <a:avLst/>
          </a:prstGeom>
        </p:spPr>
        <p:txBody>
          <a:bodyPr wrap="square">
            <a:spAutoFit/>
          </a:bodyPr>
          <a:lstStyle/>
          <a:p>
            <a:pPr algn="ctr"/>
            <a:r>
              <a:rPr lang="en-US" dirty="0"/>
              <a:t>Particle Physics Project Prioritization Panel</a:t>
            </a:r>
          </a:p>
        </p:txBody>
      </p:sp>
      <p:sp>
        <p:nvSpPr>
          <p:cNvPr id="6" name="Rectangle 5">
            <a:extLst>
              <a:ext uri="{FF2B5EF4-FFF2-40B4-BE49-F238E27FC236}">
                <a16:creationId xmlns:a16="http://schemas.microsoft.com/office/drawing/2014/main" id="{9E06CA1F-69F0-614A-AABC-CA33BE8B07E1}"/>
              </a:ext>
            </a:extLst>
          </p:cNvPr>
          <p:cNvSpPr/>
          <p:nvPr/>
        </p:nvSpPr>
        <p:spPr>
          <a:xfrm>
            <a:off x="737624" y="1062243"/>
            <a:ext cx="1377300" cy="369332"/>
          </a:xfrm>
          <a:prstGeom prst="rect">
            <a:avLst/>
          </a:prstGeom>
        </p:spPr>
        <p:txBody>
          <a:bodyPr wrap="none">
            <a:spAutoFit/>
          </a:bodyPr>
          <a:lstStyle/>
          <a:p>
            <a:r>
              <a:rPr lang="en-US" dirty="0"/>
              <a:t>”P5” Report</a:t>
            </a:r>
          </a:p>
        </p:txBody>
      </p:sp>
    </p:spTree>
    <p:extLst>
      <p:ext uri="{BB962C8B-B14F-4D97-AF65-F5344CB8AC3E}">
        <p14:creationId xmlns:p14="http://schemas.microsoft.com/office/powerpoint/2010/main" val="944283605"/>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A20C22-D077-412B-81BA-8B2541026FA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2606</Words>
  <Application>Microsoft Macintosh PowerPoint</Application>
  <PresentationFormat>Widescreen</PresentationFormat>
  <Paragraphs>538</Paragraphs>
  <Slides>46</Slides>
  <Notes>4</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5" baseType="lpstr">
      <vt:lpstr>ＭＳ Ｐゴシック</vt:lpstr>
      <vt:lpstr>Apple Symbols</vt:lpstr>
      <vt:lpstr>Arial</vt:lpstr>
      <vt:lpstr>Arial (body)</vt:lpstr>
      <vt:lpstr>Arial Black</vt:lpstr>
      <vt:lpstr>Arial Narrow</vt:lpstr>
      <vt:lpstr>Book Antiqua</vt:lpstr>
      <vt:lpstr>Calibri</vt:lpstr>
      <vt:lpstr>Century Gothic</vt:lpstr>
      <vt:lpstr>Chalkboard</vt:lpstr>
      <vt:lpstr>Helvetica</vt:lpstr>
      <vt:lpstr>Helvetica Black</vt:lpstr>
      <vt:lpstr>Helvetica Light</vt:lpstr>
      <vt:lpstr>Symbol</vt:lpstr>
      <vt:lpstr>Times</vt:lpstr>
      <vt:lpstr>Times New Roman</vt:lpstr>
      <vt:lpstr>Wingdings</vt:lpstr>
      <vt:lpstr>ORNL</vt:lpstr>
      <vt:lpstr>Acrobat Document</vt:lpstr>
      <vt:lpstr>Neutrinos: ORNL  PROSPECT, COHERENT AND NEW INITIATIVES</vt:lpstr>
      <vt:lpstr>Outline</vt:lpstr>
      <vt:lpstr>ORNL’s Opportunities: World Class Neutrino Sources</vt:lpstr>
      <vt:lpstr>Neutrino flux origin and spectra</vt:lpstr>
      <vt:lpstr>Other ORNL Resources:</vt:lpstr>
      <vt:lpstr>Computational Sciences Activities Related to HEP</vt:lpstr>
      <vt:lpstr>Current ORNL interests on neutrino physics</vt:lpstr>
      <vt:lpstr>PowerPoint Presentation</vt:lpstr>
      <vt:lpstr>Physics Goals</vt:lpstr>
      <vt:lpstr>People</vt:lpstr>
      <vt:lpstr>Background and Expertise</vt:lpstr>
      <vt:lpstr>PROSPECT Collaboration</vt:lpstr>
      <vt:lpstr>COHERENT Collaboration</vt:lpstr>
      <vt:lpstr>PROSPECT and COHERENT train high quality young scientists</vt:lpstr>
      <vt:lpstr>Students and Postdocs that worked in PROSPECT</vt:lpstr>
      <vt:lpstr>PowerPoint Presentation</vt:lpstr>
      <vt:lpstr>ORNL provides strong support for Neutrino Program</vt:lpstr>
      <vt:lpstr>PowerPoint Presentation</vt:lpstr>
      <vt:lpstr>PROSPECT Complete</vt:lpstr>
      <vt:lpstr>ORNL - PROSPECT</vt:lpstr>
      <vt:lpstr>Detector Installation</vt:lpstr>
      <vt:lpstr>PowerPoint Presentation</vt:lpstr>
      <vt:lpstr>Immediate Goals for PROSPECT</vt:lpstr>
      <vt:lpstr>PowerPoint Presentation</vt:lpstr>
      <vt:lpstr>SNS as a neutrino source</vt:lpstr>
      <vt:lpstr>Coherent Elastic neutrino-Nucleus Scattering (CEvNS)</vt:lpstr>
      <vt:lpstr>PowerPoint Presentation</vt:lpstr>
      <vt:lpstr>Ongoing Activities in “Neutrino Alley”</vt:lpstr>
      <vt:lpstr>Immediate Goal for COHERENT</vt:lpstr>
      <vt:lpstr>Future Physics for COHERENT</vt:lpstr>
      <vt:lpstr>COHERENT Director’s Review – August 15-16, 2018</vt:lpstr>
      <vt:lpstr>High Visibility PROSPECT and COHERENT- Publications and Conferences</vt:lpstr>
      <vt:lpstr>Summary – New Opportunities of Neutrino Physics at ORNL</vt:lpstr>
      <vt:lpstr>Backup Slides</vt:lpstr>
      <vt:lpstr>HFIR a Research Reactor operating at 85 MW as an intense point-like source of neutrinos</vt:lpstr>
      <vt:lpstr>PROSPECT  Motivation</vt:lpstr>
      <vt:lpstr>Synergetic activities within ORNL PD</vt:lpstr>
      <vt:lpstr>PROSPECT - concept</vt:lpstr>
      <vt:lpstr>Experimental site: High Flux Isotope Reactor @ORNL</vt:lpstr>
      <vt:lpstr>Event Detection in PROSPECT</vt:lpstr>
      <vt:lpstr>COHERENT Collaboration Steps</vt:lpstr>
      <vt:lpstr>PowerPoint Presentation</vt:lpstr>
      <vt:lpstr>Future Activities – SNS calibration</vt:lpstr>
      <vt:lpstr>PowerPoint Presentation</vt:lpstr>
      <vt:lpstr>PowerPoint Presentation</vt:lpstr>
      <vt:lpstr>Future Activities - 2t NaI detectors array</vt:lpstr>
    </vt:vector>
  </TitlesOfParts>
  <Manager/>
  <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2018-08-30T17:37:11Z</cp:lastPrinted>
  <dcterms:created xsi:type="dcterms:W3CDTF">2018-07-12T19:30:01Z</dcterms:created>
  <dcterms:modified xsi:type="dcterms:W3CDTF">2018-09-04T18:42:06Z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